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4B1DD"/>
    <a:srgbClr val="F17097"/>
    <a:srgbClr val="F5DCC6"/>
    <a:srgbClr val="3D4D33"/>
    <a:srgbClr val="55B0DF"/>
    <a:srgbClr val="55B0DD"/>
    <a:srgbClr val="EF7297"/>
    <a:srgbClr val="54B0DE"/>
    <a:srgbClr val="2727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8" autoAdjust="0"/>
    <p:restoredTop sz="94660"/>
  </p:normalViewPr>
  <p:slideViewPr>
    <p:cSldViewPr snapToGrid="0">
      <p:cViewPr>
        <p:scale>
          <a:sx n="66" d="100"/>
          <a:sy n="66" d="100"/>
        </p:scale>
        <p:origin x="2122" y="-5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42EF3D1-BEB3-4304-B9FE-8F476440825D}"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1E0C93-5689-4796-A963-E17A9E96254C}" type="slidenum">
              <a:rPr lang="en-US" smtClean="0"/>
              <a:t>‹#›</a:t>
            </a:fld>
            <a:endParaRPr lang="en-US"/>
          </a:p>
        </p:txBody>
      </p:sp>
    </p:spTree>
    <p:extLst>
      <p:ext uri="{BB962C8B-B14F-4D97-AF65-F5344CB8AC3E}">
        <p14:creationId xmlns:p14="http://schemas.microsoft.com/office/powerpoint/2010/main" val="1562081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2EF3D1-BEB3-4304-B9FE-8F476440825D}"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1E0C93-5689-4796-A963-E17A9E96254C}" type="slidenum">
              <a:rPr lang="en-US" smtClean="0"/>
              <a:t>‹#›</a:t>
            </a:fld>
            <a:endParaRPr lang="en-US"/>
          </a:p>
        </p:txBody>
      </p:sp>
    </p:spTree>
    <p:extLst>
      <p:ext uri="{BB962C8B-B14F-4D97-AF65-F5344CB8AC3E}">
        <p14:creationId xmlns:p14="http://schemas.microsoft.com/office/powerpoint/2010/main" val="2977584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2EF3D1-BEB3-4304-B9FE-8F476440825D}"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1E0C93-5689-4796-A963-E17A9E96254C}" type="slidenum">
              <a:rPr lang="en-US" smtClean="0"/>
              <a:t>‹#›</a:t>
            </a:fld>
            <a:endParaRPr lang="en-US"/>
          </a:p>
        </p:txBody>
      </p:sp>
    </p:spTree>
    <p:extLst>
      <p:ext uri="{BB962C8B-B14F-4D97-AF65-F5344CB8AC3E}">
        <p14:creationId xmlns:p14="http://schemas.microsoft.com/office/powerpoint/2010/main" val="3603466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2EF3D1-BEB3-4304-B9FE-8F476440825D}"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1E0C93-5689-4796-A963-E17A9E96254C}" type="slidenum">
              <a:rPr lang="en-US" smtClean="0"/>
              <a:t>‹#›</a:t>
            </a:fld>
            <a:endParaRPr lang="en-US"/>
          </a:p>
        </p:txBody>
      </p:sp>
    </p:spTree>
    <p:extLst>
      <p:ext uri="{BB962C8B-B14F-4D97-AF65-F5344CB8AC3E}">
        <p14:creationId xmlns:p14="http://schemas.microsoft.com/office/powerpoint/2010/main" val="2992589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42EF3D1-BEB3-4304-B9FE-8F476440825D}" type="datetimeFigureOut">
              <a:rPr lang="en-US" smtClean="0"/>
              <a:t>9/12/2023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1E0C93-5689-4796-A963-E17A9E96254C}" type="slidenum">
              <a:rPr lang="en-US" smtClean="0"/>
              <a:t>‹#›</a:t>
            </a:fld>
            <a:endParaRPr lang="en-US"/>
          </a:p>
        </p:txBody>
      </p:sp>
    </p:spTree>
    <p:extLst>
      <p:ext uri="{BB962C8B-B14F-4D97-AF65-F5344CB8AC3E}">
        <p14:creationId xmlns:p14="http://schemas.microsoft.com/office/powerpoint/2010/main" val="4234674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42EF3D1-BEB3-4304-B9FE-8F476440825D}" type="datetimeFigureOut">
              <a:rPr lang="en-US" smtClean="0"/>
              <a:t>9/12/2023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1E0C93-5689-4796-A963-E17A9E96254C}" type="slidenum">
              <a:rPr lang="en-US" smtClean="0"/>
              <a:t>‹#›</a:t>
            </a:fld>
            <a:endParaRPr lang="en-US"/>
          </a:p>
        </p:txBody>
      </p:sp>
    </p:spTree>
    <p:extLst>
      <p:ext uri="{BB962C8B-B14F-4D97-AF65-F5344CB8AC3E}">
        <p14:creationId xmlns:p14="http://schemas.microsoft.com/office/powerpoint/2010/main" val="1145186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42EF3D1-BEB3-4304-B9FE-8F476440825D}" type="datetimeFigureOut">
              <a:rPr lang="en-US" smtClean="0"/>
              <a:t>9/12/2023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1E0C93-5689-4796-A963-E17A9E96254C}" type="slidenum">
              <a:rPr lang="en-US" smtClean="0"/>
              <a:t>‹#›</a:t>
            </a:fld>
            <a:endParaRPr lang="en-US"/>
          </a:p>
        </p:txBody>
      </p:sp>
    </p:spTree>
    <p:extLst>
      <p:ext uri="{BB962C8B-B14F-4D97-AF65-F5344CB8AC3E}">
        <p14:creationId xmlns:p14="http://schemas.microsoft.com/office/powerpoint/2010/main" val="141111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42EF3D1-BEB3-4304-B9FE-8F476440825D}" type="datetimeFigureOut">
              <a:rPr lang="en-US" smtClean="0"/>
              <a:t>9/12/2023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1E0C93-5689-4796-A963-E17A9E96254C}" type="slidenum">
              <a:rPr lang="en-US" smtClean="0"/>
              <a:t>‹#›</a:t>
            </a:fld>
            <a:endParaRPr lang="en-US"/>
          </a:p>
        </p:txBody>
      </p:sp>
    </p:spTree>
    <p:extLst>
      <p:ext uri="{BB962C8B-B14F-4D97-AF65-F5344CB8AC3E}">
        <p14:creationId xmlns:p14="http://schemas.microsoft.com/office/powerpoint/2010/main" val="178494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2EF3D1-BEB3-4304-B9FE-8F476440825D}" type="datetimeFigureOut">
              <a:rPr lang="en-US" smtClean="0"/>
              <a:t>9/12/2023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1E0C93-5689-4796-A963-E17A9E96254C}" type="slidenum">
              <a:rPr lang="en-US" smtClean="0"/>
              <a:t>‹#›</a:t>
            </a:fld>
            <a:endParaRPr lang="en-US"/>
          </a:p>
        </p:txBody>
      </p:sp>
    </p:spTree>
    <p:extLst>
      <p:ext uri="{BB962C8B-B14F-4D97-AF65-F5344CB8AC3E}">
        <p14:creationId xmlns:p14="http://schemas.microsoft.com/office/powerpoint/2010/main" val="3985408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142EF3D1-BEB3-4304-B9FE-8F476440825D}" type="datetimeFigureOut">
              <a:rPr lang="en-US" smtClean="0"/>
              <a:t>9/12/2023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1E0C93-5689-4796-A963-E17A9E96254C}" type="slidenum">
              <a:rPr lang="en-US" smtClean="0"/>
              <a:t>‹#›</a:t>
            </a:fld>
            <a:endParaRPr lang="en-US"/>
          </a:p>
        </p:txBody>
      </p:sp>
    </p:spTree>
    <p:extLst>
      <p:ext uri="{BB962C8B-B14F-4D97-AF65-F5344CB8AC3E}">
        <p14:creationId xmlns:p14="http://schemas.microsoft.com/office/powerpoint/2010/main" val="3770707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142EF3D1-BEB3-4304-B9FE-8F476440825D}" type="datetimeFigureOut">
              <a:rPr lang="en-US" smtClean="0"/>
              <a:t>9/12/2023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1E0C93-5689-4796-A963-E17A9E96254C}" type="slidenum">
              <a:rPr lang="en-US" smtClean="0"/>
              <a:t>‹#›</a:t>
            </a:fld>
            <a:endParaRPr lang="en-US"/>
          </a:p>
        </p:txBody>
      </p:sp>
    </p:spTree>
    <p:extLst>
      <p:ext uri="{BB962C8B-B14F-4D97-AF65-F5344CB8AC3E}">
        <p14:creationId xmlns:p14="http://schemas.microsoft.com/office/powerpoint/2010/main" val="103680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142EF3D1-BEB3-4304-B9FE-8F476440825D}" type="datetimeFigureOut">
              <a:rPr lang="en-US" smtClean="0"/>
              <a:t>9/12/2023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61E0C93-5689-4796-A963-E17A9E96254C}" type="slidenum">
              <a:rPr lang="en-US" smtClean="0"/>
              <a:t>‹#›</a:t>
            </a:fld>
            <a:endParaRPr lang="en-US"/>
          </a:p>
        </p:txBody>
      </p:sp>
    </p:spTree>
    <p:extLst>
      <p:ext uri="{BB962C8B-B14F-4D97-AF65-F5344CB8AC3E}">
        <p14:creationId xmlns:p14="http://schemas.microsoft.com/office/powerpoint/2010/main" val="25853434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spratford@ucla.edu" TargetMode="External"/><Relationship Id="rId5" Type="http://schemas.microsoft.com/office/2007/relationships/hdphoto" Target="../media/hdphoto1.wdp"/><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9CE84D15-4567-4A2E-976F-BF2379BA7118}"/>
              </a:ext>
            </a:extLst>
          </p:cNvPr>
          <p:cNvPicPr>
            <a:picLocks noChangeAspect="1"/>
          </p:cNvPicPr>
          <p:nvPr/>
        </p:nvPicPr>
        <p:blipFill rotWithShape="1">
          <a:blip r:embed="rId2">
            <a:extLst>
              <a:ext uri="{28A0092B-C50C-407E-A947-70E740481C1C}">
                <a14:useLocalDpi xmlns:a14="http://schemas.microsoft.com/office/drawing/2010/main" val="0"/>
              </a:ext>
            </a:extLst>
          </a:blip>
          <a:srcRect l="24611" t="4245" r="24325" b="50761"/>
          <a:stretch/>
        </p:blipFill>
        <p:spPr>
          <a:xfrm>
            <a:off x="258386" y="6358533"/>
            <a:ext cx="2295781" cy="3031908"/>
          </a:xfrm>
          <a:prstGeom prst="rect">
            <a:avLst/>
          </a:prstGeom>
        </p:spPr>
      </p:pic>
      <p:pic>
        <p:nvPicPr>
          <p:cNvPr id="1037" name="Picture 12" descr="Fruit Fly Identification, Habits &amp; Behavior | Active Pest Control">
            <a:extLst>
              <a:ext uri="{FF2B5EF4-FFF2-40B4-BE49-F238E27FC236}">
                <a16:creationId xmlns:a16="http://schemas.microsoft.com/office/drawing/2014/main" id="{3F69CFD8-BCD4-49F4-A9D7-DD4D515AF17D}"/>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1043654">
            <a:off x="4991382" y="6226410"/>
            <a:ext cx="2735293" cy="1367647"/>
          </a:xfrm>
          <a:prstGeom prst="rect">
            <a:avLst/>
          </a:prstGeom>
          <a:noFill/>
          <a:extLst>
            <a:ext uri="{909E8E84-426E-40DD-AFC4-6F175D3DCCD1}">
              <a14:hiddenFill xmlns:a14="http://schemas.microsoft.com/office/drawing/2010/main">
                <a:solidFill>
                  <a:srgbClr val="FFFFFF"/>
                </a:solidFill>
              </a14:hiddenFill>
            </a:ext>
          </a:extLst>
        </p:spPr>
      </p:pic>
      <p:sp>
        <p:nvSpPr>
          <p:cNvPr id="1036" name="Rectangle: Rounded Corners 1035">
            <a:extLst>
              <a:ext uri="{FF2B5EF4-FFF2-40B4-BE49-F238E27FC236}">
                <a16:creationId xmlns:a16="http://schemas.microsoft.com/office/drawing/2014/main" id="{132A98F7-FEEC-4495-9F88-31AF52E51DF6}"/>
              </a:ext>
            </a:extLst>
          </p:cNvPr>
          <p:cNvSpPr/>
          <p:nvPr/>
        </p:nvSpPr>
        <p:spPr>
          <a:xfrm>
            <a:off x="243068" y="9223391"/>
            <a:ext cx="7300732" cy="599685"/>
          </a:xfrm>
          <a:prstGeom prst="roundRect">
            <a:avLst/>
          </a:prstGeom>
          <a:solidFill>
            <a:srgbClr val="F5DCC6"/>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748134E0-4693-4F04-A365-930D40BB6583}"/>
              </a:ext>
            </a:extLst>
          </p:cNvPr>
          <p:cNvSpPr txBox="1"/>
          <p:nvPr/>
        </p:nvSpPr>
        <p:spPr>
          <a:xfrm>
            <a:off x="302700" y="9269078"/>
            <a:ext cx="7498439" cy="553998"/>
          </a:xfrm>
          <a:prstGeom prst="rect">
            <a:avLst/>
          </a:prstGeom>
          <a:noFill/>
        </p:spPr>
        <p:txBody>
          <a:bodyPr wrap="square" rtlCol="0">
            <a:spAutoFit/>
          </a:bodyPr>
          <a:lstStyle/>
          <a:p>
            <a:r>
              <a:rPr lang="en-US" sz="1750" b="1" dirty="0">
                <a:solidFill>
                  <a:srgbClr val="002060"/>
                </a:solidFill>
                <a:latin typeface="Arial Black" panose="020B0A04020102020204" pitchFamily="34" charset="0"/>
              </a:rPr>
              <a:t>Apply to the Fall ‘23 or Winter ‘24 quarter of BR10H here:</a:t>
            </a:r>
          </a:p>
          <a:p>
            <a:r>
              <a:rPr lang="en-US" sz="1250" b="1" dirty="0">
                <a:solidFill>
                  <a:srgbClr val="002060"/>
                </a:solidFill>
                <a:latin typeface="Arial Black" panose="020B0A04020102020204" pitchFamily="34" charset="0"/>
              </a:rPr>
              <a:t>https://www.biomedresearchminor.ucla.edu/biomedical-research-10h-application/</a:t>
            </a:r>
          </a:p>
        </p:txBody>
      </p:sp>
      <p:grpSp>
        <p:nvGrpSpPr>
          <p:cNvPr id="1025" name="Group 1024">
            <a:extLst>
              <a:ext uri="{FF2B5EF4-FFF2-40B4-BE49-F238E27FC236}">
                <a16:creationId xmlns:a16="http://schemas.microsoft.com/office/drawing/2014/main" id="{25BBEFAB-F7B2-420F-BB72-97E0F9C37CE7}"/>
              </a:ext>
            </a:extLst>
          </p:cNvPr>
          <p:cNvGrpSpPr/>
          <p:nvPr/>
        </p:nvGrpSpPr>
        <p:grpSpPr>
          <a:xfrm>
            <a:off x="32280" y="88955"/>
            <a:ext cx="7635785" cy="4279532"/>
            <a:chOff x="36897" y="649383"/>
            <a:chExt cx="7635785" cy="4279532"/>
          </a:xfrm>
        </p:grpSpPr>
        <p:grpSp>
          <p:nvGrpSpPr>
            <p:cNvPr id="1024" name="Group 1023">
              <a:extLst>
                <a:ext uri="{FF2B5EF4-FFF2-40B4-BE49-F238E27FC236}">
                  <a16:creationId xmlns:a16="http://schemas.microsoft.com/office/drawing/2014/main" id="{3C064813-C1E5-4899-9581-C7A8084B2A88}"/>
                </a:ext>
              </a:extLst>
            </p:cNvPr>
            <p:cNvGrpSpPr/>
            <p:nvPr/>
          </p:nvGrpSpPr>
          <p:grpSpPr>
            <a:xfrm>
              <a:off x="36897" y="649383"/>
              <a:ext cx="7635785" cy="4279532"/>
              <a:chOff x="23017" y="2921164"/>
              <a:chExt cx="7635785" cy="4279532"/>
            </a:xfrm>
          </p:grpSpPr>
          <p:grpSp>
            <p:nvGrpSpPr>
              <p:cNvPr id="14" name="Group 13">
                <a:extLst>
                  <a:ext uri="{FF2B5EF4-FFF2-40B4-BE49-F238E27FC236}">
                    <a16:creationId xmlns:a16="http://schemas.microsoft.com/office/drawing/2014/main" id="{34DF677B-7C76-43A2-B066-EAE7DF50B043}"/>
                  </a:ext>
                </a:extLst>
              </p:cNvPr>
              <p:cNvGrpSpPr/>
              <p:nvPr/>
            </p:nvGrpSpPr>
            <p:grpSpPr>
              <a:xfrm flipH="1">
                <a:off x="23017" y="2921164"/>
                <a:ext cx="7635785" cy="4279532"/>
                <a:chOff x="460999" y="614857"/>
                <a:chExt cx="6907286" cy="3823662"/>
              </a:xfrm>
            </p:grpSpPr>
            <p:pic>
              <p:nvPicPr>
                <p:cNvPr id="17" name="Picture 2" descr="UCLA Undergraduate Research Consortium in Functional Genomics -- sponsored  by the Howard Hughes Medical Institute -- Authors">
                  <a:extLst>
                    <a:ext uri="{FF2B5EF4-FFF2-40B4-BE49-F238E27FC236}">
                      <a16:creationId xmlns:a16="http://schemas.microsoft.com/office/drawing/2014/main" id="{9705ADF6-5CF4-49D9-91E7-0E31DC8B7B3A}"/>
                    </a:ext>
                  </a:extLst>
                </p:cNvPr>
                <p:cNvPicPr>
                  <a:picLocks noChangeAspect="1" noChangeArrowheads="1"/>
                </p:cNvPicPr>
                <p:nvPr/>
              </p:nvPicPr>
              <p:blipFill rotWithShape="1">
                <a:blip r:embed="rId4">
                  <a:extLst>
                    <a:ext uri="{BEBA8EAE-BF5A-486C-A8C5-ECC9F3942E4B}">
                      <a14:imgProps xmlns:a14="http://schemas.microsoft.com/office/drawing/2010/main">
                        <a14:imgLayer r:embed="rId5">
                          <a14:imgEffect>
                            <a14:sharpenSoften amount="-32000"/>
                          </a14:imgEffect>
                        </a14:imgLayer>
                      </a14:imgProps>
                    </a:ext>
                    <a:ext uri="{28A0092B-C50C-407E-A947-70E740481C1C}">
                      <a14:useLocalDpi xmlns:a14="http://schemas.microsoft.com/office/drawing/2010/main" val="0"/>
                    </a:ext>
                  </a:extLst>
                </a:blip>
                <a:srcRect l="4033" t="27022" r="20597" b="23125"/>
                <a:stretch/>
              </p:blipFill>
              <p:spPr bwMode="auto">
                <a:xfrm>
                  <a:off x="468137" y="695666"/>
                  <a:ext cx="6836129" cy="3391413"/>
                </a:xfrm>
                <a:prstGeom prst="rect">
                  <a:avLst/>
                </a:prstGeom>
                <a:noFill/>
                <a:effectLst>
                  <a:softEdge rad="190500"/>
                </a:effectLst>
                <a:extLst/>
              </p:spPr>
            </p:pic>
            <p:sp>
              <p:nvSpPr>
                <p:cNvPr id="12" name="Rectangle 11">
                  <a:extLst>
                    <a:ext uri="{FF2B5EF4-FFF2-40B4-BE49-F238E27FC236}">
                      <a16:creationId xmlns:a16="http://schemas.microsoft.com/office/drawing/2014/main" id="{71841128-722D-4F3C-AEC5-61CB126AF587}"/>
                    </a:ext>
                  </a:extLst>
                </p:cNvPr>
                <p:cNvSpPr/>
                <p:nvPr/>
              </p:nvSpPr>
              <p:spPr>
                <a:xfrm>
                  <a:off x="460999" y="614857"/>
                  <a:ext cx="6907286" cy="3823662"/>
                </a:xfrm>
                <a:prstGeom prst="rect">
                  <a:avLst/>
                </a:prstGeom>
                <a:solidFill>
                  <a:schemeClr val="bg1">
                    <a:alpha val="6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Rectangle 21">
                <a:extLst>
                  <a:ext uri="{FF2B5EF4-FFF2-40B4-BE49-F238E27FC236}">
                    <a16:creationId xmlns:a16="http://schemas.microsoft.com/office/drawing/2014/main" id="{0BF55CC5-6985-4E99-BF2C-59E78226AFD1}"/>
                  </a:ext>
                </a:extLst>
              </p:cNvPr>
              <p:cNvSpPr/>
              <p:nvPr/>
            </p:nvSpPr>
            <p:spPr>
              <a:xfrm>
                <a:off x="305602" y="4016083"/>
                <a:ext cx="7124400" cy="2605842"/>
              </a:xfrm>
              <a:prstGeom prst="rect">
                <a:avLst/>
              </a:prstGeom>
            </p:spPr>
            <p:txBody>
              <a:bodyPr wrap="square">
                <a:spAutoFit/>
              </a:bodyPr>
              <a:lstStyle/>
              <a:p>
                <a:pPr algn="just">
                  <a:spcBef>
                    <a:spcPts val="1800"/>
                  </a:spcBef>
                  <a:spcAft>
                    <a:spcPts val="400"/>
                  </a:spcAft>
                </a:pPr>
                <a:r>
                  <a:rPr lang="en-US" sz="1600" b="1" dirty="0">
                    <a:solidFill>
                      <a:srgbClr val="002060"/>
                    </a:solidFill>
                    <a:latin typeface="Arial Black" panose="020B0A04020102020204" pitchFamily="34" charset="0"/>
                    <a:ea typeface="Calibri" panose="020F0502020204030204" pitchFamily="34" charset="0"/>
                  </a:rPr>
                  <a:t>Course Description</a:t>
                </a:r>
                <a:endParaRPr lang="en-US" sz="1100" dirty="0">
                  <a:solidFill>
                    <a:srgbClr val="002060"/>
                  </a:solidFill>
                  <a:latin typeface="Arial Black" panose="020B0A04020102020204" pitchFamily="34" charset="0"/>
                  <a:ea typeface="Times New Roman" panose="02020603050405020304" pitchFamily="18" charset="0"/>
                </a:endParaRPr>
              </a:p>
              <a:p>
                <a:pPr algn="just"/>
                <a:r>
                  <a:rPr lang="en-US" sz="1200" b="1" dirty="0">
                    <a:solidFill>
                      <a:srgbClr val="002060"/>
                    </a:solidFill>
                    <a:latin typeface="Arial Black" panose="020B0A04020102020204" pitchFamily="34" charset="0"/>
                    <a:ea typeface="Calibri" panose="020F0502020204030204" pitchFamily="34" charset="0"/>
                  </a:rPr>
                  <a:t>T</a:t>
                </a:r>
                <a:r>
                  <a:rPr lang="en-US" sz="1200" dirty="0">
                    <a:solidFill>
                      <a:srgbClr val="002060"/>
                    </a:solidFill>
                    <a:latin typeface="Arial Black" panose="020B0A04020102020204" pitchFamily="34" charset="0"/>
                    <a:ea typeface="Calibri" panose="020F0502020204030204" pitchFamily="34" charset="0"/>
                  </a:rPr>
                  <a:t>his course is an introduction to the exciting world of scientific research. Whether you are curious about scientific research or already have an established interest in how the research world works, this is the right course for you!  We use molecular genetics and the fruit fly, </a:t>
                </a:r>
                <a:r>
                  <a:rPr lang="en-US" sz="1200" i="1" dirty="0">
                    <a:solidFill>
                      <a:srgbClr val="002060"/>
                    </a:solidFill>
                    <a:latin typeface="Arial Black" panose="020B0A04020102020204" pitchFamily="34" charset="0"/>
                    <a:ea typeface="Calibri" panose="020F0502020204030204" pitchFamily="34" charset="0"/>
                  </a:rPr>
                  <a:t>Drosophila</a:t>
                </a:r>
                <a:r>
                  <a:rPr lang="en-US" sz="1200" dirty="0">
                    <a:solidFill>
                      <a:srgbClr val="002060"/>
                    </a:solidFill>
                    <a:latin typeface="Arial Black" panose="020B0A04020102020204" pitchFamily="34" charset="0"/>
                    <a:ea typeface="Calibri" panose="020F0502020204030204" pitchFamily="34" charset="0"/>
                  </a:rPr>
                  <a:t> </a:t>
                </a:r>
                <a:r>
                  <a:rPr lang="en-US" sz="1200" i="1" dirty="0">
                    <a:solidFill>
                      <a:srgbClr val="002060"/>
                    </a:solidFill>
                    <a:latin typeface="Arial Black" panose="020B0A04020102020204" pitchFamily="34" charset="0"/>
                    <a:ea typeface="Calibri" panose="020F0502020204030204" pitchFamily="34" charset="0"/>
                  </a:rPr>
                  <a:t>melanogaster</a:t>
                </a:r>
                <a:r>
                  <a:rPr lang="en-US" sz="1200" dirty="0">
                    <a:solidFill>
                      <a:srgbClr val="002060"/>
                    </a:solidFill>
                    <a:latin typeface="Arial Black" panose="020B0A04020102020204" pitchFamily="34" charset="0"/>
                    <a:ea typeface="Calibri" panose="020F0502020204030204" pitchFamily="34" charset="0"/>
                  </a:rPr>
                  <a:t>, to explore the function of genes. Research using the fly allows us to employ powerful genetic tools in a cost-effective and timely manner, and is of significant relevance to human biology. The work you will do is not just a series of experiments that are meant to teach methods and competencies at the lab bench, but rather are done as part of a current, large-scale, scientific project that spans multiple academic quarters. The data students produce is used and analyzed for course writing assignments, and is ultimately compiled and developed into a manuscript suitable for publication in a peer-reviewed scientific journal article.</a:t>
                </a:r>
                <a:endParaRPr lang="en-US" sz="1200" dirty="0">
                  <a:solidFill>
                    <a:srgbClr val="002060"/>
                  </a:solidFill>
                  <a:effectLst/>
                  <a:latin typeface="Arial Black" panose="020B0A04020102020204" pitchFamily="34" charset="0"/>
                  <a:ea typeface="Times New Roman" panose="02020603050405020304" pitchFamily="18" charset="0"/>
                </a:endParaRPr>
              </a:p>
            </p:txBody>
          </p:sp>
        </p:grpSp>
        <p:sp>
          <p:nvSpPr>
            <p:cNvPr id="11" name="TextBox 10">
              <a:extLst>
                <a:ext uri="{FF2B5EF4-FFF2-40B4-BE49-F238E27FC236}">
                  <a16:creationId xmlns:a16="http://schemas.microsoft.com/office/drawing/2014/main" id="{CEE83854-2BCA-4290-9D5F-43E7A823B94F}"/>
                </a:ext>
              </a:extLst>
            </p:cNvPr>
            <p:cNvSpPr txBox="1"/>
            <p:nvPr/>
          </p:nvSpPr>
          <p:spPr>
            <a:xfrm>
              <a:off x="174243" y="875295"/>
              <a:ext cx="7498439" cy="877163"/>
            </a:xfrm>
            <a:prstGeom prst="rect">
              <a:avLst/>
            </a:prstGeom>
            <a:noFill/>
          </p:spPr>
          <p:txBody>
            <a:bodyPr wrap="square" rtlCol="0">
              <a:spAutoFit/>
            </a:bodyPr>
            <a:lstStyle/>
            <a:p>
              <a:pPr algn="ctr"/>
              <a:r>
                <a:rPr lang="en-US" sz="2700" b="1" dirty="0">
                  <a:solidFill>
                    <a:srgbClr val="002060"/>
                  </a:solidFill>
                  <a:latin typeface="Arial Black" panose="020B0A04020102020204" pitchFamily="34" charset="0"/>
                </a:rPr>
                <a:t>Biomedical Research 10H (BR10H)</a:t>
              </a:r>
            </a:p>
            <a:p>
              <a:pPr algn="ctr"/>
              <a:r>
                <a:rPr lang="en-US" sz="2300" b="1" dirty="0">
                  <a:solidFill>
                    <a:srgbClr val="002060"/>
                  </a:solidFill>
                  <a:latin typeface="Arial Black" panose="020B0A04020102020204" pitchFamily="34" charset="0"/>
                </a:rPr>
                <a:t>Genes, Genetics, and Genomes (6 units)</a:t>
              </a:r>
            </a:p>
          </p:txBody>
        </p:sp>
      </p:grpSp>
      <p:sp>
        <p:nvSpPr>
          <p:cNvPr id="52" name="Freeform: Shape 51">
            <a:extLst>
              <a:ext uri="{FF2B5EF4-FFF2-40B4-BE49-F238E27FC236}">
                <a16:creationId xmlns:a16="http://schemas.microsoft.com/office/drawing/2014/main" id="{0C7A6D80-4C26-436B-BEFD-FB5D9AA9B184}"/>
              </a:ext>
            </a:extLst>
          </p:cNvPr>
          <p:cNvSpPr/>
          <p:nvPr/>
        </p:nvSpPr>
        <p:spPr>
          <a:xfrm>
            <a:off x="1618162" y="4701015"/>
            <a:ext cx="1589963" cy="912423"/>
          </a:xfrm>
          <a:custGeom>
            <a:avLst/>
            <a:gdLst>
              <a:gd name="connsiteX0" fmla="*/ 726221 w 1572074"/>
              <a:gd name="connsiteY0" fmla="*/ 799980 h 912423"/>
              <a:gd name="connsiteX1" fmla="*/ 1255811 w 1572074"/>
              <a:gd name="connsiteY1" fmla="*/ 908565 h 912423"/>
              <a:gd name="connsiteX2" fmla="*/ 1554896 w 1572074"/>
              <a:gd name="connsiteY2" fmla="*/ 647580 h 912423"/>
              <a:gd name="connsiteX3" fmla="*/ 1509176 w 1572074"/>
              <a:gd name="connsiteY3" fmla="*/ 476130 h 912423"/>
              <a:gd name="connsiteX4" fmla="*/ 1288196 w 1572074"/>
              <a:gd name="connsiteY4" fmla="*/ 394215 h 912423"/>
              <a:gd name="connsiteX5" fmla="*/ 1192946 w 1572074"/>
              <a:gd name="connsiteY5" fmla="*/ 297060 h 912423"/>
              <a:gd name="connsiteX6" fmla="*/ 1149131 w 1572074"/>
              <a:gd name="connsiteY6" fmla="*/ 142755 h 912423"/>
              <a:gd name="connsiteX7" fmla="*/ 1057691 w 1572074"/>
              <a:gd name="connsiteY7" fmla="*/ 1785 h 912423"/>
              <a:gd name="connsiteX8" fmla="*/ 750986 w 1572074"/>
              <a:gd name="connsiteY8" fmla="*/ 68460 h 912423"/>
              <a:gd name="connsiteX9" fmla="*/ 716696 w 1572074"/>
              <a:gd name="connsiteY9" fmla="*/ 144660 h 912423"/>
              <a:gd name="connsiteX10" fmla="*/ 623351 w 1572074"/>
              <a:gd name="connsiteY10" fmla="*/ 251340 h 912423"/>
              <a:gd name="connsiteX11" fmla="*/ 495716 w 1572074"/>
              <a:gd name="connsiteY11" fmla="*/ 306585 h 912423"/>
              <a:gd name="connsiteX12" fmla="*/ 289976 w 1572074"/>
              <a:gd name="connsiteY12" fmla="*/ 356115 h 912423"/>
              <a:gd name="connsiteX13" fmla="*/ 105191 w 1572074"/>
              <a:gd name="connsiteY13" fmla="*/ 365640 h 912423"/>
              <a:gd name="connsiteX14" fmla="*/ 416 w 1572074"/>
              <a:gd name="connsiteY14" fmla="*/ 401835 h 912423"/>
              <a:gd name="connsiteX15" fmla="*/ 72806 w 1572074"/>
              <a:gd name="connsiteY15" fmla="*/ 506610 h 912423"/>
              <a:gd name="connsiteX16" fmla="*/ 177581 w 1572074"/>
              <a:gd name="connsiteY16" fmla="*/ 672345 h 912423"/>
              <a:gd name="connsiteX17" fmla="*/ 409991 w 1572074"/>
              <a:gd name="connsiteY17" fmla="*/ 748545 h 912423"/>
              <a:gd name="connsiteX18" fmla="*/ 726221 w 1572074"/>
              <a:gd name="connsiteY18" fmla="*/ 799980 h 912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72074" h="912423">
                <a:moveTo>
                  <a:pt x="726221" y="799980"/>
                </a:moveTo>
                <a:cubicBezTo>
                  <a:pt x="867191" y="826650"/>
                  <a:pt x="1117698" y="933965"/>
                  <a:pt x="1255811" y="908565"/>
                </a:cubicBezTo>
                <a:cubicBezTo>
                  <a:pt x="1393924" y="883165"/>
                  <a:pt x="1512669" y="719652"/>
                  <a:pt x="1554896" y="647580"/>
                </a:cubicBezTo>
                <a:cubicBezTo>
                  <a:pt x="1597123" y="575508"/>
                  <a:pt x="1553626" y="518357"/>
                  <a:pt x="1509176" y="476130"/>
                </a:cubicBezTo>
                <a:cubicBezTo>
                  <a:pt x="1464726" y="433902"/>
                  <a:pt x="1340901" y="424060"/>
                  <a:pt x="1288196" y="394215"/>
                </a:cubicBezTo>
                <a:cubicBezTo>
                  <a:pt x="1235491" y="364370"/>
                  <a:pt x="1216123" y="338970"/>
                  <a:pt x="1192946" y="297060"/>
                </a:cubicBezTo>
                <a:cubicBezTo>
                  <a:pt x="1169769" y="255150"/>
                  <a:pt x="1171673" y="191967"/>
                  <a:pt x="1149131" y="142755"/>
                </a:cubicBezTo>
                <a:cubicBezTo>
                  <a:pt x="1126589" y="93543"/>
                  <a:pt x="1124049" y="14167"/>
                  <a:pt x="1057691" y="1785"/>
                </a:cubicBezTo>
                <a:cubicBezTo>
                  <a:pt x="991334" y="-10598"/>
                  <a:pt x="807818" y="44648"/>
                  <a:pt x="750986" y="68460"/>
                </a:cubicBezTo>
                <a:cubicBezTo>
                  <a:pt x="694154" y="92272"/>
                  <a:pt x="737968" y="114180"/>
                  <a:pt x="716696" y="144660"/>
                </a:cubicBezTo>
                <a:cubicBezTo>
                  <a:pt x="695424" y="175140"/>
                  <a:pt x="660181" y="224352"/>
                  <a:pt x="623351" y="251340"/>
                </a:cubicBezTo>
                <a:cubicBezTo>
                  <a:pt x="586521" y="278328"/>
                  <a:pt x="551279" y="289122"/>
                  <a:pt x="495716" y="306585"/>
                </a:cubicBezTo>
                <a:cubicBezTo>
                  <a:pt x="440153" y="324048"/>
                  <a:pt x="355063" y="346273"/>
                  <a:pt x="289976" y="356115"/>
                </a:cubicBezTo>
                <a:cubicBezTo>
                  <a:pt x="224889" y="365957"/>
                  <a:pt x="153451" y="358020"/>
                  <a:pt x="105191" y="365640"/>
                </a:cubicBezTo>
                <a:cubicBezTo>
                  <a:pt x="56931" y="373260"/>
                  <a:pt x="5814" y="378340"/>
                  <a:pt x="416" y="401835"/>
                </a:cubicBezTo>
                <a:cubicBezTo>
                  <a:pt x="-4982" y="425330"/>
                  <a:pt x="43279" y="461525"/>
                  <a:pt x="72806" y="506610"/>
                </a:cubicBezTo>
                <a:cubicBezTo>
                  <a:pt x="102333" y="551695"/>
                  <a:pt x="121383" y="632022"/>
                  <a:pt x="177581" y="672345"/>
                </a:cubicBezTo>
                <a:cubicBezTo>
                  <a:pt x="233778" y="712667"/>
                  <a:pt x="320774" y="727590"/>
                  <a:pt x="409991" y="748545"/>
                </a:cubicBezTo>
                <a:cubicBezTo>
                  <a:pt x="499208" y="769500"/>
                  <a:pt x="585251" y="773310"/>
                  <a:pt x="726221" y="79998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9" name="Speech Bubble: Rectangle with Corners Rounded 1028">
            <a:extLst>
              <a:ext uri="{FF2B5EF4-FFF2-40B4-BE49-F238E27FC236}">
                <a16:creationId xmlns:a16="http://schemas.microsoft.com/office/drawing/2014/main" id="{0A4FC234-07CF-4F7F-BA7B-B99027B989F2}"/>
              </a:ext>
            </a:extLst>
          </p:cNvPr>
          <p:cNvSpPr/>
          <p:nvPr/>
        </p:nvSpPr>
        <p:spPr>
          <a:xfrm>
            <a:off x="1854599" y="6332221"/>
            <a:ext cx="2613229" cy="419762"/>
          </a:xfrm>
          <a:prstGeom prst="wedgeRoundRectCallout">
            <a:avLst>
              <a:gd name="adj1" fmla="val -47211"/>
              <a:gd name="adj2" fmla="val 123169"/>
              <a:gd name="adj3" fmla="val 16667"/>
            </a:avLst>
          </a:prstGeom>
          <a:solidFill>
            <a:srgbClr val="54B0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1" name="TextBox 1030">
            <a:extLst>
              <a:ext uri="{FF2B5EF4-FFF2-40B4-BE49-F238E27FC236}">
                <a16:creationId xmlns:a16="http://schemas.microsoft.com/office/drawing/2014/main" id="{EB28D1D8-8386-418D-B8F6-5537BC1F5573}"/>
              </a:ext>
            </a:extLst>
          </p:cNvPr>
          <p:cNvSpPr txBox="1"/>
          <p:nvPr/>
        </p:nvSpPr>
        <p:spPr>
          <a:xfrm>
            <a:off x="1829041" y="6322697"/>
            <a:ext cx="2675180" cy="400110"/>
          </a:xfrm>
          <a:prstGeom prst="rect">
            <a:avLst/>
          </a:prstGeom>
          <a:noFill/>
        </p:spPr>
        <p:txBody>
          <a:bodyPr wrap="square" rtlCol="0">
            <a:spAutoFit/>
          </a:bodyPr>
          <a:lstStyle/>
          <a:p>
            <a:pPr algn="ctr"/>
            <a:r>
              <a:rPr lang="en-US" sz="2000" dirty="0">
                <a:solidFill>
                  <a:schemeClr val="bg1"/>
                </a:solidFill>
                <a:latin typeface="Arial" panose="020B0604020202020204" pitchFamily="34" charset="0"/>
                <a:cs typeface="Arial" panose="020B0604020202020204" pitchFamily="34" charset="0"/>
              </a:rPr>
              <a:t>All students welcome!</a:t>
            </a:r>
          </a:p>
        </p:txBody>
      </p:sp>
      <p:sp>
        <p:nvSpPr>
          <p:cNvPr id="1033" name="TextBox 1032">
            <a:extLst>
              <a:ext uri="{FF2B5EF4-FFF2-40B4-BE49-F238E27FC236}">
                <a16:creationId xmlns:a16="http://schemas.microsoft.com/office/drawing/2014/main" id="{4DBFA4E4-FAEC-48F8-A72B-D222B3F222CF}"/>
              </a:ext>
            </a:extLst>
          </p:cNvPr>
          <p:cNvSpPr txBox="1"/>
          <p:nvPr/>
        </p:nvSpPr>
        <p:spPr>
          <a:xfrm>
            <a:off x="2522876" y="7573219"/>
            <a:ext cx="5210650" cy="1554272"/>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US" sz="1700" dirty="0">
                <a:solidFill>
                  <a:srgbClr val="002060"/>
                </a:solidFill>
                <a:latin typeface="Arial" panose="020B0604020202020204" pitchFamily="34" charset="0"/>
                <a:cs typeface="Arial" panose="020B0604020202020204" pitchFamily="34" charset="0"/>
              </a:rPr>
              <a:t>BR10H serves as a prerequisite for application to the Minor in Biomedical Research</a:t>
            </a:r>
          </a:p>
          <a:p>
            <a:pPr marL="285750" indent="-285750">
              <a:spcAft>
                <a:spcPts val="600"/>
              </a:spcAft>
              <a:buFont typeface="Arial" panose="020B0604020202020204" pitchFamily="34" charset="0"/>
              <a:buChar char="•"/>
            </a:pPr>
            <a:r>
              <a:rPr lang="en-US" sz="1700" dirty="0">
                <a:solidFill>
                  <a:srgbClr val="002060"/>
                </a:solidFill>
                <a:latin typeface="Arial" panose="020B0604020202020204" pitchFamily="34" charset="0"/>
                <a:cs typeface="Arial" panose="020B0604020202020204" pitchFamily="34" charset="0"/>
              </a:rPr>
              <a:t>Lectures held 3:30-4:45pm Monday/Wednesday</a:t>
            </a:r>
          </a:p>
          <a:p>
            <a:pPr marL="285750" indent="-285750">
              <a:spcAft>
                <a:spcPts val="600"/>
              </a:spcAft>
              <a:buFont typeface="Arial" panose="020B0604020202020204" pitchFamily="34" charset="0"/>
              <a:buChar char="•"/>
            </a:pPr>
            <a:r>
              <a:rPr lang="en-US" sz="1700" dirty="0">
                <a:solidFill>
                  <a:srgbClr val="002060"/>
                </a:solidFill>
                <a:latin typeface="Arial" panose="020B0604020202020204" pitchFamily="34" charset="0"/>
                <a:cs typeface="Arial" panose="020B0604020202020204" pitchFamily="34" charset="0"/>
              </a:rPr>
              <a:t>Lab sections held 9-11:50am or 1-3:50pm Tuesday/Thursday</a:t>
            </a:r>
          </a:p>
        </p:txBody>
      </p:sp>
      <p:sp>
        <p:nvSpPr>
          <p:cNvPr id="1035" name="Rectangle: Rounded Corners 1034">
            <a:extLst>
              <a:ext uri="{FF2B5EF4-FFF2-40B4-BE49-F238E27FC236}">
                <a16:creationId xmlns:a16="http://schemas.microsoft.com/office/drawing/2014/main" id="{D406475C-B50A-4BE1-8F1C-25422C967AF2}"/>
              </a:ext>
            </a:extLst>
          </p:cNvPr>
          <p:cNvSpPr/>
          <p:nvPr/>
        </p:nvSpPr>
        <p:spPr>
          <a:xfrm>
            <a:off x="303271" y="8482725"/>
            <a:ext cx="2001539" cy="696825"/>
          </a:xfrm>
          <a:prstGeom prst="roundRect">
            <a:avLst>
              <a:gd name="adj" fmla="val 36600"/>
            </a:avLst>
          </a:prstGeom>
          <a:solidFill>
            <a:schemeClr val="tx1">
              <a:alpha val="48000"/>
            </a:schemeClr>
          </a:solidFill>
          <a:ln>
            <a:noFill/>
          </a:ln>
          <a:effectLst>
            <a:softEdge rad="508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DF678E23-550F-4DAB-8CF5-1E434238D432}"/>
              </a:ext>
            </a:extLst>
          </p:cNvPr>
          <p:cNvSpPr/>
          <p:nvPr/>
        </p:nvSpPr>
        <p:spPr>
          <a:xfrm>
            <a:off x="113545" y="8510604"/>
            <a:ext cx="2380990" cy="646331"/>
          </a:xfrm>
          <a:prstGeom prst="rect">
            <a:avLst/>
          </a:prstGeom>
        </p:spPr>
        <p:txBody>
          <a:bodyPr wrap="square">
            <a:spAutoFit/>
          </a:bodyPr>
          <a:lstStyle/>
          <a:p>
            <a:pPr algn="ctr"/>
            <a:r>
              <a:rPr lang="en-US" sz="1200" b="1" dirty="0">
                <a:solidFill>
                  <a:schemeClr val="bg1"/>
                </a:solidFill>
                <a:latin typeface="Arial Black" panose="020B0A04020102020204" pitchFamily="34" charset="0"/>
                <a:ea typeface="Calibri" panose="020F0502020204030204" pitchFamily="34" charset="0"/>
              </a:rPr>
              <a:t>Questions? Contact </a:t>
            </a:r>
          </a:p>
          <a:p>
            <a:pPr algn="ctr"/>
            <a:r>
              <a:rPr lang="en-US" sz="1200" b="1" dirty="0">
                <a:solidFill>
                  <a:schemeClr val="bg1"/>
                </a:solidFill>
                <a:latin typeface="Arial Black" panose="020B0A04020102020204" pitchFamily="34" charset="0"/>
                <a:ea typeface="Calibri" panose="020F0502020204030204" pitchFamily="34" charset="0"/>
              </a:rPr>
              <a:t>Dr. Carrie Spratford</a:t>
            </a:r>
          </a:p>
          <a:p>
            <a:pPr algn="ctr"/>
            <a:r>
              <a:rPr lang="en-US" sz="1200" b="1" dirty="0">
                <a:solidFill>
                  <a:schemeClr val="bg1"/>
                </a:solidFill>
                <a:latin typeface="Arial Black" panose="020B0A04020102020204" pitchFamily="34" charset="0"/>
                <a:ea typeface="Times New Roman" panose="02020603050405020304" pitchFamily="18" charset="0"/>
              </a:rPr>
              <a:t>(</a:t>
            </a:r>
            <a:r>
              <a:rPr lang="en-US" sz="1200" b="1" dirty="0">
                <a:solidFill>
                  <a:schemeClr val="bg1"/>
                </a:solidFill>
                <a:latin typeface="Arial Black" panose="020B0A0402010202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spratford@ucla.edu</a:t>
            </a:r>
            <a:r>
              <a:rPr lang="en-US" sz="1200" b="1" dirty="0">
                <a:solidFill>
                  <a:schemeClr val="bg1"/>
                </a:solidFill>
                <a:latin typeface="Arial Black" panose="020B0A04020102020204" pitchFamily="34" charset="0"/>
                <a:ea typeface="Times New Roman" panose="02020603050405020304" pitchFamily="18" charset="0"/>
              </a:rPr>
              <a:t>)</a:t>
            </a:r>
            <a:endParaRPr lang="en-US" sz="1200" dirty="0">
              <a:solidFill>
                <a:schemeClr val="bg1"/>
              </a:solidFill>
              <a:latin typeface="Arial Black" panose="020B0A04020102020204" pitchFamily="34" charset="0"/>
              <a:ea typeface="Times New Roman" panose="02020603050405020304" pitchFamily="18" charset="0"/>
            </a:endParaRPr>
          </a:p>
        </p:txBody>
      </p:sp>
      <p:sp>
        <p:nvSpPr>
          <p:cNvPr id="81" name="Speech Bubble: Rectangle with Corners Rounded 80">
            <a:extLst>
              <a:ext uri="{FF2B5EF4-FFF2-40B4-BE49-F238E27FC236}">
                <a16:creationId xmlns:a16="http://schemas.microsoft.com/office/drawing/2014/main" id="{DB538844-EF59-41A4-A11A-10EEC499619F}"/>
              </a:ext>
            </a:extLst>
          </p:cNvPr>
          <p:cNvSpPr/>
          <p:nvPr/>
        </p:nvSpPr>
        <p:spPr>
          <a:xfrm rot="10800000">
            <a:off x="2995509" y="6811100"/>
            <a:ext cx="2684952" cy="513377"/>
          </a:xfrm>
          <a:prstGeom prst="wedgeRoundRectCallout">
            <a:avLst>
              <a:gd name="adj1" fmla="val -55952"/>
              <a:gd name="adj2" fmla="val 81732"/>
              <a:gd name="adj3" fmla="val 16667"/>
            </a:avLst>
          </a:prstGeom>
          <a:solidFill>
            <a:srgbClr val="EF72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TextBox 81">
            <a:extLst>
              <a:ext uri="{FF2B5EF4-FFF2-40B4-BE49-F238E27FC236}">
                <a16:creationId xmlns:a16="http://schemas.microsoft.com/office/drawing/2014/main" id="{FCF4997F-3E76-452A-BD1C-5168C37971CD}"/>
              </a:ext>
            </a:extLst>
          </p:cNvPr>
          <p:cNvSpPr txBox="1"/>
          <p:nvPr/>
        </p:nvSpPr>
        <p:spPr>
          <a:xfrm>
            <a:off x="2995508" y="6774475"/>
            <a:ext cx="2675180" cy="584775"/>
          </a:xfrm>
          <a:prstGeom prst="rect">
            <a:avLst/>
          </a:prstGeom>
          <a:noFill/>
        </p:spPr>
        <p:txBody>
          <a:bodyPr wrap="square" rtlCol="0">
            <a:spAutoFit/>
          </a:bodyPr>
          <a:lstStyle/>
          <a:p>
            <a:pPr algn="ctr"/>
            <a:r>
              <a:rPr lang="en-US" sz="1600" dirty="0">
                <a:solidFill>
                  <a:schemeClr val="bg1"/>
                </a:solidFill>
                <a:latin typeface="Arial" panose="020B0604020202020204" pitchFamily="34" charset="0"/>
                <a:cs typeface="Arial" panose="020B0604020202020204" pitchFamily="34" charset="0"/>
              </a:rPr>
              <a:t>No prior research experience necessary!</a:t>
            </a:r>
          </a:p>
        </p:txBody>
      </p:sp>
      <p:pic>
        <p:nvPicPr>
          <p:cNvPr id="1026" name="Picture 2" descr="Illustration representing diverse people">
            <a:extLst>
              <a:ext uri="{FF2B5EF4-FFF2-40B4-BE49-F238E27FC236}">
                <a16:creationId xmlns:a16="http://schemas.microsoft.com/office/drawing/2014/main" id="{7365F023-16E5-459E-9F7B-D2198EF4DA1D}"/>
              </a:ext>
            </a:extLst>
          </p:cNvPr>
          <p:cNvPicPr>
            <a:picLocks noChangeAspect="1" noChangeArrowheads="1"/>
          </p:cNvPicPr>
          <p:nvPr/>
        </p:nvPicPr>
        <p:blipFill rotWithShape="1">
          <a:blip r:embed="rId7">
            <a:clrChange>
              <a:clrFrom>
                <a:srgbClr val="F8FAFD"/>
              </a:clrFrom>
              <a:clrTo>
                <a:srgbClr val="F8FAFD">
                  <a:alpha val="0"/>
                </a:srgbClr>
              </a:clrTo>
            </a:clrChange>
            <a:extLst>
              <a:ext uri="{28A0092B-C50C-407E-A947-70E740481C1C}">
                <a14:useLocalDpi xmlns:a14="http://schemas.microsoft.com/office/drawing/2010/main" val="0"/>
              </a:ext>
            </a:extLst>
          </a:blip>
          <a:srcRect l="27370" r="49548" b="69358"/>
          <a:stretch/>
        </p:blipFill>
        <p:spPr bwMode="auto">
          <a:xfrm>
            <a:off x="6499623" y="5476880"/>
            <a:ext cx="802484" cy="773098"/>
          </a:xfrm>
          <a:prstGeom prst="rect">
            <a:avLst/>
          </a:prstGeom>
          <a:noFill/>
          <a:extLst>
            <a:ext uri="{909E8E84-426E-40DD-AFC4-6F175D3DCCD1}">
              <a14:hiddenFill xmlns:a14="http://schemas.microsoft.com/office/drawing/2010/main">
                <a:solidFill>
                  <a:srgbClr val="FFFFFF"/>
                </a:solidFill>
              </a14:hiddenFill>
            </a:ext>
          </a:extLst>
        </p:spPr>
      </p:pic>
      <p:pic>
        <p:nvPicPr>
          <p:cNvPr id="69" name="Picture 2" descr="Illustration representing diverse people">
            <a:extLst>
              <a:ext uri="{FF2B5EF4-FFF2-40B4-BE49-F238E27FC236}">
                <a16:creationId xmlns:a16="http://schemas.microsoft.com/office/drawing/2014/main" id="{35D002D8-4A30-4EBC-B41E-1341C65F3B02}"/>
              </a:ext>
            </a:extLst>
          </p:cNvPr>
          <p:cNvPicPr>
            <a:picLocks noChangeAspect="1" noChangeArrowheads="1"/>
          </p:cNvPicPr>
          <p:nvPr/>
        </p:nvPicPr>
        <p:blipFill rotWithShape="1">
          <a:blip r:embed="rId7">
            <a:clrChange>
              <a:clrFrom>
                <a:srgbClr val="F8FAFD"/>
              </a:clrFrom>
              <a:clrTo>
                <a:srgbClr val="F8FAFD">
                  <a:alpha val="0"/>
                </a:srgbClr>
              </a:clrTo>
            </a:clrChange>
            <a:extLst>
              <a:ext uri="{28A0092B-C50C-407E-A947-70E740481C1C}">
                <a14:useLocalDpi xmlns:a14="http://schemas.microsoft.com/office/drawing/2010/main" val="0"/>
              </a:ext>
            </a:extLst>
          </a:blip>
          <a:srcRect l="50603" r="26315" b="69358"/>
          <a:stretch/>
        </p:blipFill>
        <p:spPr bwMode="auto">
          <a:xfrm>
            <a:off x="5683508" y="5496596"/>
            <a:ext cx="802484" cy="773098"/>
          </a:xfrm>
          <a:prstGeom prst="rect">
            <a:avLst/>
          </a:prstGeom>
          <a:noFill/>
          <a:extLst>
            <a:ext uri="{909E8E84-426E-40DD-AFC4-6F175D3DCCD1}">
              <a14:hiddenFill xmlns:a14="http://schemas.microsoft.com/office/drawing/2010/main">
                <a:solidFill>
                  <a:srgbClr val="FFFFFF"/>
                </a:solidFill>
              </a14:hiddenFill>
            </a:ext>
          </a:extLst>
        </p:spPr>
      </p:pic>
      <p:pic>
        <p:nvPicPr>
          <p:cNvPr id="70" name="Picture 2" descr="Illustration representing diverse people">
            <a:extLst>
              <a:ext uri="{FF2B5EF4-FFF2-40B4-BE49-F238E27FC236}">
                <a16:creationId xmlns:a16="http://schemas.microsoft.com/office/drawing/2014/main" id="{25EAE90E-DBA3-437B-A771-3A4FA2697DBA}"/>
              </a:ext>
            </a:extLst>
          </p:cNvPr>
          <p:cNvPicPr>
            <a:picLocks noChangeAspect="1" noChangeArrowheads="1"/>
          </p:cNvPicPr>
          <p:nvPr/>
        </p:nvPicPr>
        <p:blipFill rotWithShape="1">
          <a:blip r:embed="rId7">
            <a:clrChange>
              <a:clrFrom>
                <a:srgbClr val="F8FAFD"/>
              </a:clrFrom>
              <a:clrTo>
                <a:srgbClr val="F8FAFD">
                  <a:alpha val="0"/>
                </a:srgbClr>
              </a:clrTo>
            </a:clrChange>
            <a:extLst>
              <a:ext uri="{28A0092B-C50C-407E-A947-70E740481C1C}">
                <a14:useLocalDpi xmlns:a14="http://schemas.microsoft.com/office/drawing/2010/main" val="0"/>
              </a:ext>
            </a:extLst>
          </a:blip>
          <a:srcRect l="77237" r="-319" b="69358"/>
          <a:stretch/>
        </p:blipFill>
        <p:spPr bwMode="auto">
          <a:xfrm>
            <a:off x="692679" y="5505143"/>
            <a:ext cx="802484" cy="773098"/>
          </a:xfrm>
          <a:prstGeom prst="rect">
            <a:avLst/>
          </a:prstGeom>
          <a:noFill/>
          <a:extLst>
            <a:ext uri="{909E8E84-426E-40DD-AFC4-6F175D3DCCD1}">
              <a14:hiddenFill xmlns:a14="http://schemas.microsoft.com/office/drawing/2010/main">
                <a:solidFill>
                  <a:srgbClr val="FFFFFF"/>
                </a:solidFill>
              </a14:hiddenFill>
            </a:ext>
          </a:extLst>
        </p:spPr>
      </p:pic>
      <p:pic>
        <p:nvPicPr>
          <p:cNvPr id="72" name="Picture 2" descr="Illustration representing diverse people">
            <a:extLst>
              <a:ext uri="{FF2B5EF4-FFF2-40B4-BE49-F238E27FC236}">
                <a16:creationId xmlns:a16="http://schemas.microsoft.com/office/drawing/2014/main" id="{A5FE6792-0DED-4446-BEF8-2EA5705BA7A8}"/>
              </a:ext>
            </a:extLst>
          </p:cNvPr>
          <p:cNvPicPr>
            <a:picLocks noChangeAspect="1" noChangeArrowheads="1"/>
          </p:cNvPicPr>
          <p:nvPr/>
        </p:nvPicPr>
        <p:blipFill rotWithShape="1">
          <a:blip r:embed="rId7">
            <a:clrChange>
              <a:clrFrom>
                <a:srgbClr val="F8FAFD"/>
              </a:clrFrom>
              <a:clrTo>
                <a:srgbClr val="F8FAFD">
                  <a:alpha val="0"/>
                </a:srgbClr>
              </a:clrTo>
            </a:clrChange>
            <a:extLst>
              <a:ext uri="{28A0092B-C50C-407E-A947-70E740481C1C}">
                <a14:useLocalDpi xmlns:a14="http://schemas.microsoft.com/office/drawing/2010/main" val="0"/>
              </a:ext>
            </a:extLst>
          </a:blip>
          <a:srcRect l="-3174" t="35112" r="80092" b="34246"/>
          <a:stretch/>
        </p:blipFill>
        <p:spPr bwMode="auto">
          <a:xfrm>
            <a:off x="2137246" y="5502893"/>
            <a:ext cx="802484" cy="773098"/>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2" descr="Illustration representing diverse people">
            <a:extLst>
              <a:ext uri="{FF2B5EF4-FFF2-40B4-BE49-F238E27FC236}">
                <a16:creationId xmlns:a16="http://schemas.microsoft.com/office/drawing/2014/main" id="{5B37BA3D-F415-41D0-9B58-06443564285C}"/>
              </a:ext>
            </a:extLst>
          </p:cNvPr>
          <p:cNvPicPr>
            <a:picLocks noChangeAspect="1" noChangeArrowheads="1"/>
          </p:cNvPicPr>
          <p:nvPr/>
        </p:nvPicPr>
        <p:blipFill rotWithShape="1">
          <a:blip r:embed="rId7">
            <a:clrChange>
              <a:clrFrom>
                <a:srgbClr val="F8FAFD"/>
              </a:clrFrom>
              <a:clrTo>
                <a:srgbClr val="F8FAFD">
                  <a:alpha val="0"/>
                </a:srgbClr>
              </a:clrTo>
            </a:clrChange>
            <a:extLst>
              <a:ext uri="{28A0092B-C50C-407E-A947-70E740481C1C}">
                <a14:useLocalDpi xmlns:a14="http://schemas.microsoft.com/office/drawing/2010/main" val="0"/>
              </a:ext>
            </a:extLst>
          </a:blip>
          <a:srcRect l="24579" t="35574" r="52339" b="33784"/>
          <a:stretch/>
        </p:blipFill>
        <p:spPr bwMode="auto">
          <a:xfrm>
            <a:off x="4995044" y="5486010"/>
            <a:ext cx="802484" cy="773098"/>
          </a:xfrm>
          <a:prstGeom prst="rect">
            <a:avLst/>
          </a:prstGeom>
          <a:noFill/>
          <a:extLst>
            <a:ext uri="{909E8E84-426E-40DD-AFC4-6F175D3DCCD1}">
              <a14:hiddenFill xmlns:a14="http://schemas.microsoft.com/office/drawing/2010/main">
                <a:solidFill>
                  <a:srgbClr val="FFFFFF"/>
                </a:solidFill>
              </a14:hiddenFill>
            </a:ext>
          </a:extLst>
        </p:spPr>
      </p:pic>
      <p:pic>
        <p:nvPicPr>
          <p:cNvPr id="74" name="Picture 2" descr="Illustration representing diverse people">
            <a:extLst>
              <a:ext uri="{FF2B5EF4-FFF2-40B4-BE49-F238E27FC236}">
                <a16:creationId xmlns:a16="http://schemas.microsoft.com/office/drawing/2014/main" id="{B7794346-D1CC-405F-B2A4-3A38CE5E7828}"/>
              </a:ext>
            </a:extLst>
          </p:cNvPr>
          <p:cNvPicPr>
            <a:picLocks noChangeAspect="1" noChangeArrowheads="1"/>
          </p:cNvPicPr>
          <p:nvPr/>
        </p:nvPicPr>
        <p:blipFill rotWithShape="1">
          <a:blip r:embed="rId7">
            <a:clrChange>
              <a:clrFrom>
                <a:srgbClr val="F8FAFD"/>
              </a:clrFrom>
              <a:clrTo>
                <a:srgbClr val="F8FAFD">
                  <a:alpha val="0"/>
                </a:srgbClr>
              </a:clrTo>
            </a:clrChange>
            <a:extLst>
              <a:ext uri="{28A0092B-C50C-407E-A947-70E740481C1C}">
                <a14:useLocalDpi xmlns:a14="http://schemas.microsoft.com/office/drawing/2010/main" val="0"/>
              </a:ext>
            </a:extLst>
          </a:blip>
          <a:srcRect l="52040" t="35522" r="24878" b="33836"/>
          <a:stretch/>
        </p:blipFill>
        <p:spPr bwMode="auto">
          <a:xfrm>
            <a:off x="1502534" y="5491074"/>
            <a:ext cx="802484" cy="773098"/>
          </a:xfrm>
          <a:prstGeom prst="rect">
            <a:avLst/>
          </a:prstGeom>
          <a:noFill/>
          <a:extLst>
            <a:ext uri="{909E8E84-426E-40DD-AFC4-6F175D3DCCD1}">
              <a14:hiddenFill xmlns:a14="http://schemas.microsoft.com/office/drawing/2010/main">
                <a:solidFill>
                  <a:srgbClr val="FFFFFF"/>
                </a:solidFill>
              </a14:hiddenFill>
            </a:ext>
          </a:extLst>
        </p:spPr>
      </p:pic>
      <p:pic>
        <p:nvPicPr>
          <p:cNvPr id="75" name="Picture 2" descr="Illustration representing diverse people">
            <a:extLst>
              <a:ext uri="{FF2B5EF4-FFF2-40B4-BE49-F238E27FC236}">
                <a16:creationId xmlns:a16="http://schemas.microsoft.com/office/drawing/2014/main" id="{7B60257C-B79D-430B-AE69-9A60F32C5F90}"/>
              </a:ext>
            </a:extLst>
          </p:cNvPr>
          <p:cNvPicPr>
            <a:picLocks noChangeAspect="1" noChangeArrowheads="1"/>
          </p:cNvPicPr>
          <p:nvPr/>
        </p:nvPicPr>
        <p:blipFill rotWithShape="1">
          <a:blip r:embed="rId7">
            <a:clrChange>
              <a:clrFrom>
                <a:srgbClr val="F8FAFD"/>
              </a:clrFrom>
              <a:clrTo>
                <a:srgbClr val="F8FAFD">
                  <a:alpha val="0"/>
                </a:srgbClr>
              </a:clrTo>
            </a:clrChange>
            <a:extLst>
              <a:ext uri="{28A0092B-C50C-407E-A947-70E740481C1C}">
                <a14:useLocalDpi xmlns:a14="http://schemas.microsoft.com/office/drawing/2010/main" val="0"/>
              </a:ext>
            </a:extLst>
          </a:blip>
          <a:srcRect l="-4853" t="67935" r="81771" b="1423"/>
          <a:stretch/>
        </p:blipFill>
        <p:spPr bwMode="auto">
          <a:xfrm>
            <a:off x="4249252" y="5463229"/>
            <a:ext cx="802484" cy="773098"/>
          </a:xfrm>
          <a:prstGeom prst="rect">
            <a:avLst/>
          </a:prstGeom>
          <a:noFill/>
          <a:extLst>
            <a:ext uri="{909E8E84-426E-40DD-AFC4-6F175D3DCCD1}">
              <a14:hiddenFill xmlns:a14="http://schemas.microsoft.com/office/drawing/2010/main">
                <a:solidFill>
                  <a:srgbClr val="FFFFFF"/>
                </a:solidFill>
              </a14:hiddenFill>
            </a:ext>
          </a:extLst>
        </p:spPr>
      </p:pic>
      <p:pic>
        <p:nvPicPr>
          <p:cNvPr id="76" name="Picture 2" descr="Illustration representing diverse people">
            <a:extLst>
              <a:ext uri="{FF2B5EF4-FFF2-40B4-BE49-F238E27FC236}">
                <a16:creationId xmlns:a16="http://schemas.microsoft.com/office/drawing/2014/main" id="{C8DFCBF7-6D97-400C-9659-7789621C3441}"/>
              </a:ext>
            </a:extLst>
          </p:cNvPr>
          <p:cNvPicPr>
            <a:picLocks noChangeAspect="1" noChangeArrowheads="1"/>
          </p:cNvPicPr>
          <p:nvPr/>
        </p:nvPicPr>
        <p:blipFill rotWithShape="1">
          <a:blip r:embed="rId7">
            <a:clrChange>
              <a:clrFrom>
                <a:srgbClr val="F8FAFD"/>
              </a:clrFrom>
              <a:clrTo>
                <a:srgbClr val="F8FAFD">
                  <a:alpha val="0"/>
                </a:srgbClr>
              </a:clrTo>
            </a:clrChange>
            <a:extLst>
              <a:ext uri="{28A0092B-C50C-407E-A947-70E740481C1C}">
                <a14:useLocalDpi xmlns:a14="http://schemas.microsoft.com/office/drawing/2010/main" val="0"/>
              </a:ext>
            </a:extLst>
          </a:blip>
          <a:srcRect l="25404" t="69521" r="51514" b="-163"/>
          <a:stretch/>
        </p:blipFill>
        <p:spPr bwMode="auto">
          <a:xfrm>
            <a:off x="3637969" y="5475297"/>
            <a:ext cx="802484" cy="773098"/>
          </a:xfrm>
          <a:prstGeom prst="rect">
            <a:avLst/>
          </a:prstGeom>
          <a:noFill/>
          <a:extLst>
            <a:ext uri="{909E8E84-426E-40DD-AFC4-6F175D3DCCD1}">
              <a14:hiddenFill xmlns:a14="http://schemas.microsoft.com/office/drawing/2010/main">
                <a:solidFill>
                  <a:srgbClr val="FFFFFF"/>
                </a:solidFill>
              </a14:hiddenFill>
            </a:ext>
          </a:extLst>
        </p:spPr>
      </p:pic>
      <p:pic>
        <p:nvPicPr>
          <p:cNvPr id="77" name="Picture 2" descr="Illustration representing diverse people">
            <a:extLst>
              <a:ext uri="{FF2B5EF4-FFF2-40B4-BE49-F238E27FC236}">
                <a16:creationId xmlns:a16="http://schemas.microsoft.com/office/drawing/2014/main" id="{E2EBA73C-9C4A-409A-B11C-407094CDBA5C}"/>
              </a:ext>
            </a:extLst>
          </p:cNvPr>
          <p:cNvPicPr>
            <a:picLocks noChangeAspect="1" noChangeArrowheads="1"/>
          </p:cNvPicPr>
          <p:nvPr/>
        </p:nvPicPr>
        <p:blipFill rotWithShape="1">
          <a:blip r:embed="rId7">
            <a:clrChange>
              <a:clrFrom>
                <a:srgbClr val="F8FAFD"/>
              </a:clrFrom>
              <a:clrTo>
                <a:srgbClr val="F8FAFD">
                  <a:alpha val="0"/>
                </a:srgbClr>
              </a:clrTo>
            </a:clrChange>
            <a:extLst>
              <a:ext uri="{28A0092B-C50C-407E-A947-70E740481C1C}">
                <a14:useLocalDpi xmlns:a14="http://schemas.microsoft.com/office/drawing/2010/main" val="0"/>
              </a:ext>
            </a:extLst>
          </a:blip>
          <a:srcRect l="52678" t="69251" r="24240" b="107"/>
          <a:stretch/>
        </p:blipFill>
        <p:spPr bwMode="auto">
          <a:xfrm>
            <a:off x="2951934" y="5471277"/>
            <a:ext cx="802484" cy="773098"/>
          </a:xfrm>
          <a:prstGeom prst="rect">
            <a:avLst/>
          </a:prstGeom>
          <a:noFill/>
          <a:extLst>
            <a:ext uri="{909E8E84-426E-40DD-AFC4-6F175D3DCCD1}">
              <a14:hiddenFill xmlns:a14="http://schemas.microsoft.com/office/drawing/2010/main">
                <a:solidFill>
                  <a:srgbClr val="FFFFFF"/>
                </a:solidFill>
              </a14:hiddenFill>
            </a:ext>
          </a:extLst>
        </p:spPr>
      </p:pic>
      <p:grpSp>
        <p:nvGrpSpPr>
          <p:cNvPr id="19" name="Group 18">
            <a:extLst>
              <a:ext uri="{FF2B5EF4-FFF2-40B4-BE49-F238E27FC236}">
                <a16:creationId xmlns:a16="http://schemas.microsoft.com/office/drawing/2014/main" id="{19088D07-76E9-4FF0-891B-BAB1DB3681EA}"/>
              </a:ext>
            </a:extLst>
          </p:cNvPr>
          <p:cNvGrpSpPr/>
          <p:nvPr/>
        </p:nvGrpSpPr>
        <p:grpSpPr>
          <a:xfrm>
            <a:off x="242321" y="3929420"/>
            <a:ext cx="7302225" cy="2317534"/>
            <a:chOff x="241575" y="3861671"/>
            <a:chExt cx="7302225" cy="2317534"/>
          </a:xfrm>
        </p:grpSpPr>
        <p:sp>
          <p:nvSpPr>
            <p:cNvPr id="15" name="TextBox 14">
              <a:extLst>
                <a:ext uri="{FF2B5EF4-FFF2-40B4-BE49-F238E27FC236}">
                  <a16:creationId xmlns:a16="http://schemas.microsoft.com/office/drawing/2014/main" id="{1D268BF8-C3AC-485E-9BA1-05444A05BC31}"/>
                </a:ext>
              </a:extLst>
            </p:cNvPr>
            <p:cNvSpPr txBox="1"/>
            <p:nvPr/>
          </p:nvSpPr>
          <p:spPr>
            <a:xfrm>
              <a:off x="473193" y="3940798"/>
              <a:ext cx="3754412" cy="369332"/>
            </a:xfrm>
            <a:prstGeom prst="rect">
              <a:avLst/>
            </a:prstGeom>
            <a:noFill/>
          </p:spPr>
          <p:txBody>
            <a:bodyPr wrap="none" rtlCol="0">
              <a:spAutoFit/>
            </a:bodyPr>
            <a:lstStyle/>
            <a:p>
              <a:r>
                <a:rPr lang="en-US" dirty="0">
                  <a:solidFill>
                    <a:srgbClr val="002060"/>
                  </a:solidFill>
                  <a:latin typeface="Arial Black" panose="020B0A04020102020204" pitchFamily="34" charset="0"/>
                </a:rPr>
                <a:t>In BR10H you’ll learn about:</a:t>
              </a:r>
            </a:p>
          </p:txBody>
        </p:sp>
        <p:grpSp>
          <p:nvGrpSpPr>
            <p:cNvPr id="4" name="Group 3">
              <a:extLst>
                <a:ext uri="{FF2B5EF4-FFF2-40B4-BE49-F238E27FC236}">
                  <a16:creationId xmlns:a16="http://schemas.microsoft.com/office/drawing/2014/main" id="{8ECE0D69-8DF8-4D8A-A8EA-1E3FC7AC8AB5}"/>
                </a:ext>
              </a:extLst>
            </p:cNvPr>
            <p:cNvGrpSpPr/>
            <p:nvPr/>
          </p:nvGrpSpPr>
          <p:grpSpPr>
            <a:xfrm>
              <a:off x="2593156" y="4309326"/>
              <a:ext cx="1381406" cy="551531"/>
              <a:chOff x="-944801" y="6051315"/>
              <a:chExt cx="1381406" cy="551531"/>
            </a:xfrm>
          </p:grpSpPr>
          <p:sp>
            <p:nvSpPr>
              <p:cNvPr id="44" name="Speech Bubble: Oval 43">
                <a:extLst>
                  <a:ext uri="{FF2B5EF4-FFF2-40B4-BE49-F238E27FC236}">
                    <a16:creationId xmlns:a16="http://schemas.microsoft.com/office/drawing/2014/main" id="{91111943-79F9-4452-ABD2-990E36606E65}"/>
                  </a:ext>
                </a:extLst>
              </p:cNvPr>
              <p:cNvSpPr/>
              <p:nvPr/>
            </p:nvSpPr>
            <p:spPr>
              <a:xfrm flipH="1">
                <a:off x="-796447" y="6051315"/>
                <a:ext cx="1097322" cy="551531"/>
              </a:xfrm>
              <a:prstGeom prst="wedgeEllipseCallout">
                <a:avLst>
                  <a:gd name="adj1" fmla="val -6945"/>
                  <a:gd name="adj2" fmla="val 149844"/>
                </a:avLst>
              </a:prstGeom>
              <a:solidFill>
                <a:srgbClr val="F5DC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a:extLst>
                  <a:ext uri="{FF2B5EF4-FFF2-40B4-BE49-F238E27FC236}">
                    <a16:creationId xmlns:a16="http://schemas.microsoft.com/office/drawing/2014/main" id="{035371D3-092B-4EDA-B76A-9B5E4AE8340B}"/>
                  </a:ext>
                </a:extLst>
              </p:cNvPr>
              <p:cNvSpPr txBox="1"/>
              <p:nvPr/>
            </p:nvSpPr>
            <p:spPr>
              <a:xfrm>
                <a:off x="-944801" y="6109638"/>
                <a:ext cx="1381406" cy="461665"/>
              </a:xfrm>
              <a:prstGeom prst="rect">
                <a:avLst/>
              </a:prstGeom>
              <a:noFill/>
            </p:spPr>
            <p:txBody>
              <a:bodyPr wrap="square" rtlCol="0">
                <a:spAutoFit/>
              </a:bodyPr>
              <a:lstStyle/>
              <a:p>
                <a:pPr algn="ctr"/>
                <a:r>
                  <a:rPr lang="en-US" sz="1200" b="1" dirty="0">
                    <a:solidFill>
                      <a:srgbClr val="002060"/>
                    </a:solidFill>
                    <a:latin typeface="Arial Black" panose="020B0A04020102020204" pitchFamily="34" charset="0"/>
                  </a:rPr>
                  <a:t>Molecular Biology</a:t>
                </a:r>
              </a:p>
            </p:txBody>
          </p:sp>
        </p:grpSp>
        <p:grpSp>
          <p:nvGrpSpPr>
            <p:cNvPr id="20" name="Group 19">
              <a:extLst>
                <a:ext uri="{FF2B5EF4-FFF2-40B4-BE49-F238E27FC236}">
                  <a16:creationId xmlns:a16="http://schemas.microsoft.com/office/drawing/2014/main" id="{D6884866-D74F-46EA-9FF8-B0F90C6E2799}"/>
                </a:ext>
              </a:extLst>
            </p:cNvPr>
            <p:cNvGrpSpPr/>
            <p:nvPr/>
          </p:nvGrpSpPr>
          <p:grpSpPr>
            <a:xfrm>
              <a:off x="341175" y="4921918"/>
              <a:ext cx="1450432" cy="461665"/>
              <a:chOff x="391975" y="4921918"/>
              <a:chExt cx="1450432" cy="461665"/>
            </a:xfrm>
          </p:grpSpPr>
          <p:sp>
            <p:nvSpPr>
              <p:cNvPr id="2" name="Speech Bubble: Oval 1">
                <a:extLst>
                  <a:ext uri="{FF2B5EF4-FFF2-40B4-BE49-F238E27FC236}">
                    <a16:creationId xmlns:a16="http://schemas.microsoft.com/office/drawing/2014/main" id="{0AA10DF3-74B8-4CD2-AEC3-B400D5F501A1}"/>
                  </a:ext>
                </a:extLst>
              </p:cNvPr>
              <p:cNvSpPr/>
              <p:nvPr/>
            </p:nvSpPr>
            <p:spPr>
              <a:xfrm flipH="1">
                <a:off x="391975" y="4921918"/>
                <a:ext cx="1097322" cy="461665"/>
              </a:xfrm>
              <a:prstGeom prst="wedgeEllipseCallout">
                <a:avLst>
                  <a:gd name="adj1" fmla="val -22569"/>
                  <a:gd name="adj2" fmla="val 63481"/>
                </a:avLst>
              </a:prstGeom>
              <a:solidFill>
                <a:srgbClr val="54B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a:extLst>
                  <a:ext uri="{FF2B5EF4-FFF2-40B4-BE49-F238E27FC236}">
                    <a16:creationId xmlns:a16="http://schemas.microsoft.com/office/drawing/2014/main" id="{71C40D6E-7E05-4CED-90CB-591CCC12FCDE}"/>
                  </a:ext>
                </a:extLst>
              </p:cNvPr>
              <p:cNvSpPr txBox="1"/>
              <p:nvPr/>
            </p:nvSpPr>
            <p:spPr>
              <a:xfrm>
                <a:off x="461001" y="5011150"/>
                <a:ext cx="1381406" cy="276999"/>
              </a:xfrm>
              <a:prstGeom prst="rect">
                <a:avLst/>
              </a:prstGeom>
              <a:noFill/>
            </p:spPr>
            <p:txBody>
              <a:bodyPr wrap="square" rtlCol="0">
                <a:spAutoFit/>
              </a:bodyPr>
              <a:lstStyle/>
              <a:p>
                <a:r>
                  <a:rPr lang="en-US" sz="1200" b="1" dirty="0">
                    <a:solidFill>
                      <a:srgbClr val="002060"/>
                    </a:solidFill>
                    <a:latin typeface="Arial Black" panose="020B0A04020102020204" pitchFamily="34" charset="0"/>
                  </a:rPr>
                  <a:t>Genetics</a:t>
                </a:r>
                <a:endParaRPr lang="en-US" sz="1000" b="1" dirty="0">
                  <a:solidFill>
                    <a:srgbClr val="002060"/>
                  </a:solidFill>
                  <a:latin typeface="Arial Black" panose="020B0A04020102020204" pitchFamily="34" charset="0"/>
                </a:endParaRPr>
              </a:p>
            </p:txBody>
          </p:sp>
        </p:grpSp>
        <p:grpSp>
          <p:nvGrpSpPr>
            <p:cNvPr id="5" name="Group 4">
              <a:extLst>
                <a:ext uri="{FF2B5EF4-FFF2-40B4-BE49-F238E27FC236}">
                  <a16:creationId xmlns:a16="http://schemas.microsoft.com/office/drawing/2014/main" id="{FA193409-6E41-49AF-A7A1-B3F77361BD66}"/>
                </a:ext>
              </a:extLst>
            </p:cNvPr>
            <p:cNvGrpSpPr/>
            <p:nvPr/>
          </p:nvGrpSpPr>
          <p:grpSpPr>
            <a:xfrm>
              <a:off x="3679384" y="4210588"/>
              <a:ext cx="1298302" cy="733043"/>
              <a:chOff x="-915720" y="5077839"/>
              <a:chExt cx="1298302" cy="733043"/>
            </a:xfrm>
          </p:grpSpPr>
          <p:sp>
            <p:nvSpPr>
              <p:cNvPr id="46" name="Speech Bubble: Oval 45">
                <a:extLst>
                  <a:ext uri="{FF2B5EF4-FFF2-40B4-BE49-F238E27FC236}">
                    <a16:creationId xmlns:a16="http://schemas.microsoft.com/office/drawing/2014/main" id="{89F23E84-560B-45F4-BE26-FA3A9E7855BE}"/>
                  </a:ext>
                </a:extLst>
              </p:cNvPr>
              <p:cNvSpPr/>
              <p:nvPr/>
            </p:nvSpPr>
            <p:spPr>
              <a:xfrm>
                <a:off x="-826397" y="5077839"/>
                <a:ext cx="1097322" cy="733043"/>
              </a:xfrm>
              <a:prstGeom prst="wedgeEllipseCallout">
                <a:avLst>
                  <a:gd name="adj1" fmla="val -30371"/>
                  <a:gd name="adj2" fmla="val 107822"/>
                </a:avLst>
              </a:prstGeom>
              <a:solidFill>
                <a:srgbClr val="3D4D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36445DD2-BA57-4CA9-99FC-907693365E47}"/>
                  </a:ext>
                </a:extLst>
              </p:cNvPr>
              <p:cNvSpPr txBox="1"/>
              <p:nvPr/>
            </p:nvSpPr>
            <p:spPr>
              <a:xfrm>
                <a:off x="-915720" y="5195399"/>
                <a:ext cx="1298302" cy="461665"/>
              </a:xfrm>
              <a:prstGeom prst="rect">
                <a:avLst/>
              </a:prstGeom>
              <a:noFill/>
            </p:spPr>
            <p:txBody>
              <a:bodyPr wrap="square" rtlCol="0">
                <a:spAutoFit/>
              </a:bodyPr>
              <a:lstStyle/>
              <a:p>
                <a:pPr algn="ctr"/>
                <a:r>
                  <a:rPr lang="en-US" sz="1200" b="1" dirty="0">
                    <a:solidFill>
                      <a:schemeClr val="bg1"/>
                    </a:solidFill>
                    <a:latin typeface="Arial Black" panose="020B0A04020102020204" pitchFamily="34" charset="0"/>
                  </a:rPr>
                  <a:t>Data Analysis</a:t>
                </a:r>
                <a:endParaRPr lang="en-US" sz="1000" b="1" dirty="0">
                  <a:solidFill>
                    <a:schemeClr val="bg1"/>
                  </a:solidFill>
                  <a:latin typeface="Arial Black" panose="020B0A04020102020204" pitchFamily="34" charset="0"/>
                </a:endParaRPr>
              </a:p>
            </p:txBody>
          </p:sp>
        </p:grpSp>
        <p:grpSp>
          <p:nvGrpSpPr>
            <p:cNvPr id="6" name="Group 5">
              <a:extLst>
                <a:ext uri="{FF2B5EF4-FFF2-40B4-BE49-F238E27FC236}">
                  <a16:creationId xmlns:a16="http://schemas.microsoft.com/office/drawing/2014/main" id="{3463097F-6205-40E7-9684-2869B705700E}"/>
                </a:ext>
              </a:extLst>
            </p:cNvPr>
            <p:cNvGrpSpPr/>
            <p:nvPr/>
          </p:nvGrpSpPr>
          <p:grpSpPr>
            <a:xfrm>
              <a:off x="4097525" y="4884893"/>
              <a:ext cx="1031794" cy="549274"/>
              <a:chOff x="-1572531" y="5988035"/>
              <a:chExt cx="1031794" cy="486782"/>
            </a:xfrm>
          </p:grpSpPr>
          <p:sp>
            <p:nvSpPr>
              <p:cNvPr id="53" name="Speech Bubble: Oval 52">
                <a:extLst>
                  <a:ext uri="{FF2B5EF4-FFF2-40B4-BE49-F238E27FC236}">
                    <a16:creationId xmlns:a16="http://schemas.microsoft.com/office/drawing/2014/main" id="{FCC95FB6-B3DB-4B9D-B177-B7AD79014359}"/>
                  </a:ext>
                </a:extLst>
              </p:cNvPr>
              <p:cNvSpPr/>
              <p:nvPr/>
            </p:nvSpPr>
            <p:spPr>
              <a:xfrm flipH="1">
                <a:off x="-1533745" y="5988035"/>
                <a:ext cx="993008" cy="442171"/>
              </a:xfrm>
              <a:prstGeom prst="wedgeEllipseCallout">
                <a:avLst>
                  <a:gd name="adj1" fmla="val -8574"/>
                  <a:gd name="adj2" fmla="val 69732"/>
                </a:avLst>
              </a:prstGeom>
              <a:solidFill>
                <a:srgbClr val="54B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a:extLst>
                  <a:ext uri="{FF2B5EF4-FFF2-40B4-BE49-F238E27FC236}">
                    <a16:creationId xmlns:a16="http://schemas.microsoft.com/office/drawing/2014/main" id="{BAB56E02-C959-4D0A-9730-C0EF320C8FB3}"/>
                  </a:ext>
                </a:extLst>
              </p:cNvPr>
              <p:cNvSpPr txBox="1"/>
              <p:nvPr/>
            </p:nvSpPr>
            <p:spPr>
              <a:xfrm>
                <a:off x="-1572531" y="6013152"/>
                <a:ext cx="1026859" cy="461665"/>
              </a:xfrm>
              <a:prstGeom prst="rect">
                <a:avLst/>
              </a:prstGeom>
              <a:noFill/>
            </p:spPr>
            <p:txBody>
              <a:bodyPr wrap="square" rtlCol="0">
                <a:spAutoFit/>
              </a:bodyPr>
              <a:lstStyle/>
              <a:p>
                <a:pPr algn="ctr"/>
                <a:r>
                  <a:rPr lang="en-US" sz="1200" b="1" dirty="0">
                    <a:solidFill>
                      <a:srgbClr val="002060"/>
                    </a:solidFill>
                    <a:latin typeface="Arial Black" panose="020B0A04020102020204" pitchFamily="34" charset="0"/>
                  </a:rPr>
                  <a:t>Research careers</a:t>
                </a:r>
              </a:p>
            </p:txBody>
          </p:sp>
        </p:grpSp>
        <p:grpSp>
          <p:nvGrpSpPr>
            <p:cNvPr id="8" name="Group 7">
              <a:extLst>
                <a:ext uri="{FF2B5EF4-FFF2-40B4-BE49-F238E27FC236}">
                  <a16:creationId xmlns:a16="http://schemas.microsoft.com/office/drawing/2014/main" id="{B7455951-7DC9-4DB5-8B9A-665EE2127649}"/>
                </a:ext>
              </a:extLst>
            </p:cNvPr>
            <p:cNvGrpSpPr/>
            <p:nvPr/>
          </p:nvGrpSpPr>
          <p:grpSpPr>
            <a:xfrm>
              <a:off x="4967033" y="3952157"/>
              <a:ext cx="867952" cy="1118683"/>
              <a:chOff x="-1807261" y="4758081"/>
              <a:chExt cx="867952" cy="1118683"/>
            </a:xfrm>
          </p:grpSpPr>
          <p:sp>
            <p:nvSpPr>
              <p:cNvPr id="7" name="Speech Bubble: Rectangle with Corners Rounded 6">
                <a:extLst>
                  <a:ext uri="{FF2B5EF4-FFF2-40B4-BE49-F238E27FC236}">
                    <a16:creationId xmlns:a16="http://schemas.microsoft.com/office/drawing/2014/main" id="{FF7CC1E8-7A9C-4C94-BB62-9A3C97CA2A30}"/>
                  </a:ext>
                </a:extLst>
              </p:cNvPr>
              <p:cNvSpPr/>
              <p:nvPr/>
            </p:nvSpPr>
            <p:spPr>
              <a:xfrm flipH="1">
                <a:off x="-1750912" y="4773650"/>
                <a:ext cx="755253" cy="1103114"/>
              </a:xfrm>
              <a:prstGeom prst="wedgeRoundRectCallout">
                <a:avLst>
                  <a:gd name="adj1" fmla="val -6372"/>
                  <a:gd name="adj2" fmla="val 88497"/>
                  <a:gd name="adj3" fmla="val 16667"/>
                </a:avLst>
              </a:prstGeom>
              <a:solidFill>
                <a:srgbClr val="F5DC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a:extLst>
                  <a:ext uri="{FF2B5EF4-FFF2-40B4-BE49-F238E27FC236}">
                    <a16:creationId xmlns:a16="http://schemas.microsoft.com/office/drawing/2014/main" id="{61EF7B06-13F9-4AA6-95E2-3E2668ECA7F4}"/>
                  </a:ext>
                </a:extLst>
              </p:cNvPr>
              <p:cNvSpPr txBox="1"/>
              <p:nvPr/>
            </p:nvSpPr>
            <p:spPr>
              <a:xfrm>
                <a:off x="-1807261" y="4758081"/>
                <a:ext cx="867952" cy="1015663"/>
              </a:xfrm>
              <a:prstGeom prst="rect">
                <a:avLst/>
              </a:prstGeom>
              <a:noFill/>
            </p:spPr>
            <p:txBody>
              <a:bodyPr wrap="square" rtlCol="0">
                <a:spAutoFit/>
              </a:bodyPr>
              <a:lstStyle/>
              <a:p>
                <a:pPr algn="ctr"/>
                <a:r>
                  <a:rPr lang="en-US" sz="1200" b="1" dirty="0">
                    <a:solidFill>
                      <a:srgbClr val="002060"/>
                    </a:solidFill>
                    <a:latin typeface="Arial Black" panose="020B0A04020102020204" pitchFamily="34" charset="0"/>
                  </a:rPr>
                  <a:t>Cancer and stem cell biology</a:t>
                </a:r>
                <a:endParaRPr lang="en-US" sz="1000" b="1" dirty="0">
                  <a:solidFill>
                    <a:srgbClr val="002060"/>
                  </a:solidFill>
                  <a:latin typeface="Arial Black" panose="020B0A04020102020204" pitchFamily="34" charset="0"/>
                </a:endParaRPr>
              </a:p>
            </p:txBody>
          </p:sp>
        </p:grpSp>
        <p:grpSp>
          <p:nvGrpSpPr>
            <p:cNvPr id="13" name="Group 12">
              <a:extLst>
                <a:ext uri="{FF2B5EF4-FFF2-40B4-BE49-F238E27FC236}">
                  <a16:creationId xmlns:a16="http://schemas.microsoft.com/office/drawing/2014/main" id="{8753C323-1F59-4240-9FD2-2910D03AA1A2}"/>
                </a:ext>
              </a:extLst>
            </p:cNvPr>
            <p:cNvGrpSpPr/>
            <p:nvPr/>
          </p:nvGrpSpPr>
          <p:grpSpPr>
            <a:xfrm>
              <a:off x="864260" y="4347004"/>
              <a:ext cx="1529552" cy="672835"/>
              <a:chOff x="1230828" y="4432297"/>
              <a:chExt cx="1315115" cy="672835"/>
            </a:xfrm>
          </p:grpSpPr>
          <p:sp>
            <p:nvSpPr>
              <p:cNvPr id="3" name="Thought Bubble: Cloud 2">
                <a:extLst>
                  <a:ext uri="{FF2B5EF4-FFF2-40B4-BE49-F238E27FC236}">
                    <a16:creationId xmlns:a16="http://schemas.microsoft.com/office/drawing/2014/main" id="{09C9265F-BD5B-4E12-A70A-1D8223F93895}"/>
                  </a:ext>
                </a:extLst>
              </p:cNvPr>
              <p:cNvSpPr/>
              <p:nvPr/>
            </p:nvSpPr>
            <p:spPr>
              <a:xfrm>
                <a:off x="1230828" y="4432297"/>
                <a:ext cx="1173021" cy="672835"/>
              </a:xfrm>
              <a:prstGeom prst="cloudCallout">
                <a:avLst>
                  <a:gd name="adj1" fmla="val 15001"/>
                  <a:gd name="adj2" fmla="val 108210"/>
                </a:avLst>
              </a:prstGeom>
              <a:solidFill>
                <a:srgbClr val="3D4D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AD9EE427-6FBF-474F-83F5-7459E2A05D23}"/>
                  </a:ext>
                </a:extLst>
              </p:cNvPr>
              <p:cNvSpPr txBox="1"/>
              <p:nvPr/>
            </p:nvSpPr>
            <p:spPr>
              <a:xfrm>
                <a:off x="1340870" y="4537651"/>
                <a:ext cx="1205073" cy="461665"/>
              </a:xfrm>
              <a:prstGeom prst="rect">
                <a:avLst/>
              </a:prstGeom>
              <a:noFill/>
            </p:spPr>
            <p:txBody>
              <a:bodyPr wrap="square" rtlCol="0">
                <a:spAutoFit/>
              </a:bodyPr>
              <a:lstStyle/>
              <a:p>
                <a:r>
                  <a:rPr lang="en-US" sz="1200" b="1" dirty="0">
                    <a:solidFill>
                      <a:schemeClr val="bg1"/>
                    </a:solidFill>
                    <a:latin typeface="Arial Black" panose="020B0A04020102020204" pitchFamily="34" charset="0"/>
                  </a:rPr>
                  <a:t>Laboratory techniques</a:t>
                </a:r>
              </a:p>
            </p:txBody>
          </p:sp>
        </p:grpSp>
        <p:grpSp>
          <p:nvGrpSpPr>
            <p:cNvPr id="21" name="Group 20">
              <a:extLst>
                <a:ext uri="{FF2B5EF4-FFF2-40B4-BE49-F238E27FC236}">
                  <a16:creationId xmlns:a16="http://schemas.microsoft.com/office/drawing/2014/main" id="{2CC81CB1-332A-4676-8317-B01F549A2DE7}"/>
                </a:ext>
              </a:extLst>
            </p:cNvPr>
            <p:cNvGrpSpPr/>
            <p:nvPr/>
          </p:nvGrpSpPr>
          <p:grpSpPr>
            <a:xfrm>
              <a:off x="1797683" y="4753171"/>
              <a:ext cx="1454058" cy="622240"/>
              <a:chOff x="1848483" y="5233858"/>
              <a:chExt cx="1454058" cy="532357"/>
            </a:xfrm>
          </p:grpSpPr>
          <p:sp>
            <p:nvSpPr>
              <p:cNvPr id="64" name="Speech Bubble: Oval 63">
                <a:extLst>
                  <a:ext uri="{FF2B5EF4-FFF2-40B4-BE49-F238E27FC236}">
                    <a16:creationId xmlns:a16="http://schemas.microsoft.com/office/drawing/2014/main" id="{FE2A864B-100D-4D20-83AD-355C0EF06FE2}"/>
                  </a:ext>
                </a:extLst>
              </p:cNvPr>
              <p:cNvSpPr/>
              <p:nvPr/>
            </p:nvSpPr>
            <p:spPr>
              <a:xfrm flipH="1">
                <a:off x="1848483" y="5233858"/>
                <a:ext cx="1430079" cy="532357"/>
              </a:xfrm>
              <a:prstGeom prst="wedgeEllipseCallout">
                <a:avLst>
                  <a:gd name="adj1" fmla="val -8954"/>
                  <a:gd name="adj2" fmla="val 65802"/>
                </a:avLst>
              </a:prstGeom>
              <a:solidFill>
                <a:srgbClr val="F170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B90495BE-97DC-46C3-843D-BA3025106023}"/>
                  </a:ext>
                </a:extLst>
              </p:cNvPr>
              <p:cNvSpPr txBox="1"/>
              <p:nvPr/>
            </p:nvSpPr>
            <p:spPr>
              <a:xfrm>
                <a:off x="1882716" y="5314344"/>
                <a:ext cx="1419825" cy="368645"/>
              </a:xfrm>
              <a:prstGeom prst="rect">
                <a:avLst/>
              </a:prstGeom>
              <a:noFill/>
            </p:spPr>
            <p:txBody>
              <a:bodyPr wrap="square" rtlCol="0">
                <a:spAutoFit/>
              </a:bodyPr>
              <a:lstStyle/>
              <a:p>
                <a:r>
                  <a:rPr lang="en-US" sz="1100" b="1" dirty="0">
                    <a:solidFill>
                      <a:srgbClr val="002060"/>
                    </a:solidFill>
                    <a:latin typeface="Arial Black" panose="020B0A04020102020204" pitchFamily="34" charset="0"/>
                  </a:rPr>
                  <a:t>Fruit flies as a model organism</a:t>
                </a:r>
                <a:endParaRPr lang="en-US" sz="900" b="1" dirty="0">
                  <a:solidFill>
                    <a:srgbClr val="002060"/>
                  </a:solidFill>
                  <a:latin typeface="Arial Black" panose="020B0A04020102020204" pitchFamily="34" charset="0"/>
                </a:endParaRPr>
              </a:p>
            </p:txBody>
          </p:sp>
        </p:grpSp>
        <p:grpSp>
          <p:nvGrpSpPr>
            <p:cNvPr id="9" name="Group 8">
              <a:extLst>
                <a:ext uri="{FF2B5EF4-FFF2-40B4-BE49-F238E27FC236}">
                  <a16:creationId xmlns:a16="http://schemas.microsoft.com/office/drawing/2014/main" id="{678336C1-1454-41DA-B22D-2E52BC6C9400}"/>
                </a:ext>
              </a:extLst>
            </p:cNvPr>
            <p:cNvGrpSpPr/>
            <p:nvPr/>
          </p:nvGrpSpPr>
          <p:grpSpPr>
            <a:xfrm>
              <a:off x="5407159" y="4816805"/>
              <a:ext cx="1798377" cy="532357"/>
              <a:chOff x="-1875392" y="5485709"/>
              <a:chExt cx="1798377" cy="532357"/>
            </a:xfrm>
          </p:grpSpPr>
          <p:sp>
            <p:nvSpPr>
              <p:cNvPr id="54" name="Speech Bubble: Oval 53">
                <a:extLst>
                  <a:ext uri="{FF2B5EF4-FFF2-40B4-BE49-F238E27FC236}">
                    <a16:creationId xmlns:a16="http://schemas.microsoft.com/office/drawing/2014/main" id="{1D9AA362-FA7E-48AC-A92E-B70339757326}"/>
                  </a:ext>
                </a:extLst>
              </p:cNvPr>
              <p:cNvSpPr/>
              <p:nvPr/>
            </p:nvSpPr>
            <p:spPr>
              <a:xfrm flipH="1">
                <a:off x="-1758488" y="5485709"/>
                <a:ext cx="1557164" cy="532357"/>
              </a:xfrm>
              <a:prstGeom prst="wedgeEllipseCallout">
                <a:avLst>
                  <a:gd name="adj1" fmla="val 7729"/>
                  <a:gd name="adj2" fmla="val 72980"/>
                </a:avLst>
              </a:prstGeom>
              <a:solidFill>
                <a:srgbClr val="F170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a:extLst>
                  <a:ext uri="{FF2B5EF4-FFF2-40B4-BE49-F238E27FC236}">
                    <a16:creationId xmlns:a16="http://schemas.microsoft.com/office/drawing/2014/main" id="{E7B98B99-0B98-4E4B-85A7-270A5369977E}"/>
                  </a:ext>
                </a:extLst>
              </p:cNvPr>
              <p:cNvSpPr txBox="1"/>
              <p:nvPr/>
            </p:nvSpPr>
            <p:spPr>
              <a:xfrm>
                <a:off x="-1875392" y="5491148"/>
                <a:ext cx="1798377" cy="461665"/>
              </a:xfrm>
              <a:prstGeom prst="rect">
                <a:avLst/>
              </a:prstGeom>
              <a:noFill/>
            </p:spPr>
            <p:txBody>
              <a:bodyPr wrap="square" rtlCol="0">
                <a:spAutoFit/>
              </a:bodyPr>
              <a:lstStyle/>
              <a:p>
                <a:pPr algn="ctr"/>
                <a:r>
                  <a:rPr lang="en-US" sz="1200" b="1" dirty="0">
                    <a:solidFill>
                      <a:srgbClr val="002060"/>
                    </a:solidFill>
                    <a:latin typeface="Arial Black" panose="020B0A04020102020204" pitchFamily="34" charset="0"/>
                  </a:rPr>
                  <a:t>Dissections</a:t>
                </a:r>
              </a:p>
              <a:p>
                <a:pPr algn="ctr"/>
                <a:r>
                  <a:rPr lang="en-US" sz="1200" b="1" dirty="0">
                    <a:solidFill>
                      <a:srgbClr val="002060"/>
                    </a:solidFill>
                    <a:latin typeface="Arial Black" panose="020B0A04020102020204" pitchFamily="34" charset="0"/>
                  </a:rPr>
                  <a:t>and Microscopy</a:t>
                </a:r>
                <a:endParaRPr lang="en-US" sz="1000" b="1" dirty="0">
                  <a:solidFill>
                    <a:srgbClr val="002060"/>
                  </a:solidFill>
                  <a:latin typeface="Arial Black" panose="020B0A04020102020204" pitchFamily="34" charset="0"/>
                </a:endParaRPr>
              </a:p>
            </p:txBody>
          </p:sp>
        </p:grpSp>
        <p:grpSp>
          <p:nvGrpSpPr>
            <p:cNvPr id="26" name="Group 25">
              <a:extLst>
                <a:ext uri="{FF2B5EF4-FFF2-40B4-BE49-F238E27FC236}">
                  <a16:creationId xmlns:a16="http://schemas.microsoft.com/office/drawing/2014/main" id="{911DEC61-4CA0-490E-A515-33D6B0D9FBD7}"/>
                </a:ext>
              </a:extLst>
            </p:cNvPr>
            <p:cNvGrpSpPr/>
            <p:nvPr/>
          </p:nvGrpSpPr>
          <p:grpSpPr>
            <a:xfrm>
              <a:off x="5852056" y="4016908"/>
              <a:ext cx="1629112" cy="1424525"/>
              <a:chOff x="5902856" y="4016908"/>
              <a:chExt cx="1629112" cy="1424525"/>
            </a:xfrm>
          </p:grpSpPr>
          <p:sp>
            <p:nvSpPr>
              <p:cNvPr id="24" name="Oval 23">
                <a:extLst>
                  <a:ext uri="{FF2B5EF4-FFF2-40B4-BE49-F238E27FC236}">
                    <a16:creationId xmlns:a16="http://schemas.microsoft.com/office/drawing/2014/main" id="{C5659EDF-2FD1-4F9F-9EE6-0C8369E2FE37}"/>
                  </a:ext>
                </a:extLst>
              </p:cNvPr>
              <p:cNvSpPr/>
              <p:nvPr/>
            </p:nvSpPr>
            <p:spPr>
              <a:xfrm>
                <a:off x="7122187" y="4722214"/>
                <a:ext cx="210053" cy="225843"/>
              </a:xfrm>
              <a:prstGeom prst="ellipse">
                <a:avLst/>
              </a:prstGeom>
              <a:solidFill>
                <a:srgbClr val="54B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FF8C3F54-EB88-4B71-85C4-03C6687904E5}"/>
                  </a:ext>
                </a:extLst>
              </p:cNvPr>
              <p:cNvSpPr/>
              <p:nvPr/>
            </p:nvSpPr>
            <p:spPr>
              <a:xfrm>
                <a:off x="7142069" y="5094030"/>
                <a:ext cx="129228" cy="138942"/>
              </a:xfrm>
              <a:prstGeom prst="ellipse">
                <a:avLst/>
              </a:prstGeom>
              <a:solidFill>
                <a:srgbClr val="54B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Cloud 24">
                <a:extLst>
                  <a:ext uri="{FF2B5EF4-FFF2-40B4-BE49-F238E27FC236}">
                    <a16:creationId xmlns:a16="http://schemas.microsoft.com/office/drawing/2014/main" id="{C3C44EC4-7BF9-435D-9D6E-668AE45ED8D1}"/>
                  </a:ext>
                </a:extLst>
              </p:cNvPr>
              <p:cNvSpPr/>
              <p:nvPr/>
            </p:nvSpPr>
            <p:spPr>
              <a:xfrm>
                <a:off x="5923505" y="4016908"/>
                <a:ext cx="1599878" cy="772693"/>
              </a:xfrm>
              <a:prstGeom prst="cloud">
                <a:avLst/>
              </a:prstGeom>
              <a:solidFill>
                <a:srgbClr val="54B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a:extLst>
                  <a:ext uri="{FF2B5EF4-FFF2-40B4-BE49-F238E27FC236}">
                    <a16:creationId xmlns:a16="http://schemas.microsoft.com/office/drawing/2014/main" id="{289EE499-C082-46F7-BC95-5ED171E83AC5}"/>
                  </a:ext>
                </a:extLst>
              </p:cNvPr>
              <p:cNvSpPr txBox="1"/>
              <p:nvPr/>
            </p:nvSpPr>
            <p:spPr>
              <a:xfrm>
                <a:off x="5902856" y="4079957"/>
                <a:ext cx="1629112" cy="646331"/>
              </a:xfrm>
              <a:prstGeom prst="rect">
                <a:avLst/>
              </a:prstGeom>
              <a:noFill/>
            </p:spPr>
            <p:txBody>
              <a:bodyPr wrap="square" rtlCol="0">
                <a:spAutoFit/>
              </a:bodyPr>
              <a:lstStyle/>
              <a:p>
                <a:pPr algn="ctr"/>
                <a:r>
                  <a:rPr lang="en-US" sz="1200" b="1" dirty="0">
                    <a:solidFill>
                      <a:srgbClr val="002060"/>
                    </a:solidFill>
                    <a:latin typeface="Arial Black" panose="020B0A04020102020204" pitchFamily="34" charset="0"/>
                  </a:rPr>
                  <a:t>Science Communication</a:t>
                </a:r>
              </a:p>
              <a:p>
                <a:pPr algn="ctr"/>
                <a:r>
                  <a:rPr lang="en-US" sz="1200" b="1" dirty="0">
                    <a:solidFill>
                      <a:srgbClr val="002060"/>
                    </a:solidFill>
                    <a:latin typeface="Arial Black" panose="020B0A04020102020204" pitchFamily="34" charset="0"/>
                  </a:rPr>
                  <a:t>skills</a:t>
                </a:r>
              </a:p>
            </p:txBody>
          </p:sp>
          <p:sp>
            <p:nvSpPr>
              <p:cNvPr id="66" name="Oval 65">
                <a:extLst>
                  <a:ext uri="{FF2B5EF4-FFF2-40B4-BE49-F238E27FC236}">
                    <a16:creationId xmlns:a16="http://schemas.microsoft.com/office/drawing/2014/main" id="{FEAD21D5-81E4-487E-BE00-C1B9BFE6ED0B}"/>
                  </a:ext>
                </a:extLst>
              </p:cNvPr>
              <p:cNvSpPr/>
              <p:nvPr/>
            </p:nvSpPr>
            <p:spPr>
              <a:xfrm>
                <a:off x="6938698" y="5324439"/>
                <a:ext cx="108814" cy="116994"/>
              </a:xfrm>
              <a:prstGeom prst="ellipse">
                <a:avLst/>
              </a:prstGeom>
              <a:solidFill>
                <a:srgbClr val="54B1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Rectangle: Rounded Corners 9">
              <a:extLst>
                <a:ext uri="{FF2B5EF4-FFF2-40B4-BE49-F238E27FC236}">
                  <a16:creationId xmlns:a16="http://schemas.microsoft.com/office/drawing/2014/main" id="{FDC64EAC-B712-4418-A0E0-86491B44C4E2}"/>
                </a:ext>
              </a:extLst>
            </p:cNvPr>
            <p:cNvSpPr/>
            <p:nvPr/>
          </p:nvSpPr>
          <p:spPr>
            <a:xfrm>
              <a:off x="241575" y="3861671"/>
              <a:ext cx="7302225" cy="2317534"/>
            </a:xfrm>
            <a:prstGeom prst="roundRect">
              <a:avLst/>
            </a:prstGeom>
            <a:no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4815076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8338</TotalTime>
  <Words>293</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Black</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Carrie Spratford</dc:creator>
  <cp:lastModifiedBy>Carrie Spratford</cp:lastModifiedBy>
  <cp:revision>45</cp:revision>
  <dcterms:created xsi:type="dcterms:W3CDTF">2021-04-01T23:58:42Z</dcterms:created>
  <dcterms:modified xsi:type="dcterms:W3CDTF">2023-09-12T18:39:55Z</dcterms:modified>
</cp:coreProperties>
</file>