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3" r:id="rId1"/>
  </p:sldMasterIdLst>
  <p:sldIdLst>
    <p:sldId id="256" r:id="rId2"/>
    <p:sldId id="285" r:id="rId3"/>
    <p:sldId id="314" r:id="rId4"/>
    <p:sldId id="286" r:id="rId5"/>
    <p:sldId id="287" r:id="rId6"/>
    <p:sldId id="292" r:id="rId7"/>
    <p:sldId id="315" r:id="rId8"/>
    <p:sldId id="317" r:id="rId9"/>
    <p:sldId id="327" r:id="rId10"/>
    <p:sldId id="316" r:id="rId11"/>
    <p:sldId id="321" r:id="rId12"/>
    <p:sldId id="289" r:id="rId13"/>
    <p:sldId id="300" r:id="rId14"/>
    <p:sldId id="301" r:id="rId15"/>
    <p:sldId id="302" r:id="rId16"/>
    <p:sldId id="303" r:id="rId17"/>
    <p:sldId id="304" r:id="rId18"/>
    <p:sldId id="295" r:id="rId19"/>
    <p:sldId id="322" r:id="rId20"/>
    <p:sldId id="290" r:id="rId21"/>
    <p:sldId id="305" r:id="rId22"/>
    <p:sldId id="291" r:id="rId23"/>
    <p:sldId id="297" r:id="rId24"/>
    <p:sldId id="298" r:id="rId25"/>
    <p:sldId id="299" r:id="rId26"/>
    <p:sldId id="323" r:id="rId27"/>
    <p:sldId id="325" r:id="rId28"/>
    <p:sldId id="324" r:id="rId29"/>
    <p:sldId id="293" r:id="rId30"/>
    <p:sldId id="277" r:id="rId31"/>
    <p:sldId id="283" r:id="rId32"/>
    <p:sldId id="326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995A6EB-F180-4D90-895F-0F9017E19463}">
          <p14:sldIdLst>
            <p14:sldId id="256"/>
          </p14:sldIdLst>
        </p14:section>
        <p14:section name="General/Intro" id="{88C3B1D8-D4FA-884B-ACFA-3BA9CFF1CEA8}">
          <p14:sldIdLst>
            <p14:sldId id="285"/>
            <p14:sldId id="314"/>
            <p14:sldId id="286"/>
            <p14:sldId id="287"/>
          </p14:sldIdLst>
        </p14:section>
        <p14:section name="Scheduling &amp; Calendars" id="{F0BFD1A1-487B-7148-8E12-F7AEE724B7F3}">
          <p14:sldIdLst>
            <p14:sldId id="292"/>
            <p14:sldId id="315"/>
            <p14:sldId id="317"/>
            <p14:sldId id="327"/>
            <p14:sldId id="316"/>
          </p14:sldIdLst>
        </p14:section>
        <p14:section name="Cleaning &amp; Disinfecting" id="{24CA166D-34D8-2C47-9CF4-F0CD04C995ED}">
          <p14:sldIdLst>
            <p14:sldId id="321"/>
            <p14:sldId id="289"/>
            <p14:sldId id="300"/>
            <p14:sldId id="301"/>
            <p14:sldId id="302"/>
            <p14:sldId id="303"/>
            <p14:sldId id="304"/>
          </p14:sldIdLst>
        </p14:section>
        <p14:section name="Costs &amp; Billings" id="{020A366F-F7A7-6C44-A70A-D6126FDC0A50}">
          <p14:sldIdLst>
            <p14:sldId id="295"/>
            <p14:sldId id="322"/>
            <p14:sldId id="290"/>
            <p14:sldId id="305"/>
          </p14:sldIdLst>
        </p14:section>
        <p14:section name="Animal Housing &amp; Disaster Plan" id="{E47EA454-07CA-454E-8BDD-5E445BB6DE4F}">
          <p14:sldIdLst>
            <p14:sldId id="291"/>
            <p14:sldId id="297"/>
            <p14:sldId id="298"/>
            <p14:sldId id="299"/>
          </p14:sldIdLst>
        </p14:section>
        <p14:section name="Site Safety" id="{DADE2EF3-E762-894B-BAFB-6D0DC2778AD0}">
          <p14:sldIdLst>
            <p14:sldId id="323"/>
            <p14:sldId id="325"/>
            <p14:sldId id="324"/>
          </p14:sldIdLst>
        </p14:section>
        <p14:section name="Misc/Summary" id="{2D27BDBA-5894-4145-B3B5-FAF4AB2B02A3}">
          <p14:sldIdLst>
            <p14:sldId id="293"/>
            <p14:sldId id="277"/>
            <p14:sldId id="283"/>
            <p14:sldId id="32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D33F"/>
    <a:srgbClr val="DEE17A"/>
    <a:srgbClr val="C3B559"/>
    <a:srgbClr val="086439"/>
    <a:srgbClr val="7237E1"/>
    <a:srgbClr val="F48218"/>
    <a:srgbClr val="F8933B"/>
    <a:srgbClr val="F9841B"/>
    <a:srgbClr val="009054"/>
    <a:srgbClr val="0080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1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08" y="4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F5A0D7-6A7F-E440-B37D-E96C9C4C60BF}" type="doc">
      <dgm:prSet loTypeId="urn:microsoft.com/office/officeart/2005/8/layout/chevron2" loCatId="process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5987B31-4C3F-CA4B-8CC4-CD2F2C6CA232}">
      <dgm:prSet custT="1"/>
      <dgm:spPr/>
      <dgm:t>
        <a:bodyPr/>
        <a:lstStyle/>
        <a:p>
          <a:r>
            <a:rPr lang="en-US" sz="2400" b="0" i="0" dirty="0"/>
            <a:t>Cleaning and Disinfection Protocols</a:t>
          </a:r>
          <a:endParaRPr lang="en-US" sz="2400" dirty="0"/>
        </a:p>
      </dgm:t>
    </dgm:pt>
    <dgm:pt modelId="{20193578-652F-9F46-AA04-693D05E9D88B}" type="parTrans" cxnId="{0D33148D-EBEB-D746-B1F9-AC7C9CD67E51}">
      <dgm:prSet/>
      <dgm:spPr/>
      <dgm:t>
        <a:bodyPr/>
        <a:lstStyle/>
        <a:p>
          <a:endParaRPr lang="en-US" sz="1400"/>
        </a:p>
      </dgm:t>
    </dgm:pt>
    <dgm:pt modelId="{7D8416E4-2F28-1C4F-9072-8A5DE012E6F6}" type="sibTrans" cxnId="{0D33148D-EBEB-D746-B1F9-AC7C9CD67E51}">
      <dgm:prSet/>
      <dgm:spPr/>
      <dgm:t>
        <a:bodyPr/>
        <a:lstStyle/>
        <a:p>
          <a:endParaRPr lang="en-US" sz="1400"/>
        </a:p>
      </dgm:t>
    </dgm:pt>
    <dgm:pt modelId="{C8B0610D-2CC4-9F45-A5B8-23390EA25ABB}">
      <dgm:prSet custT="1"/>
      <dgm:spPr/>
      <dgm:t>
        <a:bodyPr/>
        <a:lstStyle/>
        <a:p>
          <a:r>
            <a:rPr lang="en-US" sz="2400" b="0" i="0" dirty="0"/>
            <a:t>Costs and Billing</a:t>
          </a:r>
          <a:endParaRPr lang="en-US" sz="2400" dirty="0"/>
        </a:p>
      </dgm:t>
    </dgm:pt>
    <dgm:pt modelId="{81DAC83B-E7C3-4045-A6E7-A9C8AE49D048}" type="parTrans" cxnId="{B6295E29-3B69-0F40-96D8-28D995793360}">
      <dgm:prSet/>
      <dgm:spPr/>
      <dgm:t>
        <a:bodyPr/>
        <a:lstStyle/>
        <a:p>
          <a:endParaRPr lang="en-US" sz="1400"/>
        </a:p>
      </dgm:t>
    </dgm:pt>
    <dgm:pt modelId="{0AA6330E-85FB-D945-A58A-5BF44FB09D9C}" type="sibTrans" cxnId="{B6295E29-3B69-0F40-96D8-28D995793360}">
      <dgm:prSet/>
      <dgm:spPr/>
      <dgm:t>
        <a:bodyPr/>
        <a:lstStyle/>
        <a:p>
          <a:endParaRPr lang="en-US" sz="1400"/>
        </a:p>
      </dgm:t>
    </dgm:pt>
    <dgm:pt modelId="{AE38EB3C-7F68-434A-A3BC-D035F1F562AE}">
      <dgm:prSet custT="1"/>
      <dgm:spPr/>
      <dgm:t>
        <a:bodyPr/>
        <a:lstStyle/>
        <a:p>
          <a:r>
            <a:rPr lang="en-US" sz="2400" b="0" i="0" dirty="0"/>
            <a:t>Animal Housing &amp; Disaster Plan</a:t>
          </a:r>
          <a:endParaRPr lang="en-US" sz="2400" dirty="0"/>
        </a:p>
      </dgm:t>
    </dgm:pt>
    <dgm:pt modelId="{2EA13D86-EAF3-2044-9BAE-46D9C30941E0}" type="parTrans" cxnId="{F67B9763-D6A0-9B40-B3D7-27C98EAD83E3}">
      <dgm:prSet/>
      <dgm:spPr/>
      <dgm:t>
        <a:bodyPr/>
        <a:lstStyle/>
        <a:p>
          <a:endParaRPr lang="en-US" sz="1400"/>
        </a:p>
      </dgm:t>
    </dgm:pt>
    <dgm:pt modelId="{DB9B1A85-B4A7-334E-BCBC-7D19EF1C5DA1}" type="sibTrans" cxnId="{F67B9763-D6A0-9B40-B3D7-27C98EAD83E3}">
      <dgm:prSet/>
      <dgm:spPr/>
      <dgm:t>
        <a:bodyPr/>
        <a:lstStyle/>
        <a:p>
          <a:endParaRPr lang="en-US" sz="1400"/>
        </a:p>
      </dgm:t>
    </dgm:pt>
    <dgm:pt modelId="{613E9D77-D40D-EF4F-BBD8-D27081D2FCF9}">
      <dgm:prSet custT="1"/>
      <dgm:spPr/>
      <dgm:t>
        <a:bodyPr/>
        <a:lstStyle/>
        <a:p>
          <a:r>
            <a:rPr lang="en-US" sz="2400" b="0" i="0" dirty="0"/>
            <a:t>Publishing your paper- Don’t forget to mention us!</a:t>
          </a:r>
          <a:endParaRPr lang="en-US" sz="2400" dirty="0"/>
        </a:p>
      </dgm:t>
    </dgm:pt>
    <dgm:pt modelId="{0DB55DC6-7355-6A4F-8995-B6AACA78ACF6}" type="parTrans" cxnId="{4847C60D-836C-2C43-B980-D091A2730E89}">
      <dgm:prSet/>
      <dgm:spPr/>
      <dgm:t>
        <a:bodyPr/>
        <a:lstStyle/>
        <a:p>
          <a:endParaRPr lang="en-US" sz="1400"/>
        </a:p>
      </dgm:t>
    </dgm:pt>
    <dgm:pt modelId="{AE48A115-9807-944C-9F0D-34D162B4B216}" type="sibTrans" cxnId="{4847C60D-836C-2C43-B980-D091A2730E89}">
      <dgm:prSet/>
      <dgm:spPr/>
      <dgm:t>
        <a:bodyPr/>
        <a:lstStyle/>
        <a:p>
          <a:endParaRPr lang="en-US" sz="1400"/>
        </a:p>
      </dgm:t>
    </dgm:pt>
    <dgm:pt modelId="{3FA40B8E-2D01-E943-9D78-CC47E6B699BE}">
      <dgm:prSet custT="1"/>
      <dgm:spPr/>
      <dgm:t>
        <a:bodyPr/>
        <a:lstStyle/>
        <a:p>
          <a:endParaRPr lang="en-US" sz="1200" dirty="0"/>
        </a:p>
      </dgm:t>
    </dgm:pt>
    <dgm:pt modelId="{52C9E58C-237A-AC44-A772-AA198CD35C46}" type="sibTrans" cxnId="{5827AF4E-9B82-B54E-AE0A-DE6D6612EE3B}">
      <dgm:prSet/>
      <dgm:spPr/>
      <dgm:t>
        <a:bodyPr/>
        <a:lstStyle/>
        <a:p>
          <a:endParaRPr lang="en-US" sz="1400"/>
        </a:p>
      </dgm:t>
    </dgm:pt>
    <dgm:pt modelId="{BD6E735A-057D-BF40-B9D8-D71BB8F6CACF}" type="parTrans" cxnId="{5827AF4E-9B82-B54E-AE0A-DE6D6612EE3B}">
      <dgm:prSet/>
      <dgm:spPr/>
      <dgm:t>
        <a:bodyPr/>
        <a:lstStyle/>
        <a:p>
          <a:endParaRPr lang="en-US" sz="1400"/>
        </a:p>
      </dgm:t>
    </dgm:pt>
    <dgm:pt modelId="{EDA175BF-767E-7C46-8086-3767B4BEDB50}">
      <dgm:prSet custT="1"/>
      <dgm:spPr/>
      <dgm:t>
        <a:bodyPr/>
        <a:lstStyle/>
        <a:p>
          <a:r>
            <a:rPr lang="en-US" sz="2400" b="0" i="0" dirty="0"/>
            <a:t>Scheduling and Calendars</a:t>
          </a:r>
          <a:endParaRPr lang="en-US" sz="2400" dirty="0"/>
        </a:p>
      </dgm:t>
    </dgm:pt>
    <dgm:pt modelId="{6353FD15-4EA0-EF46-9074-80C69056A2DC}" type="parTrans" cxnId="{AF84C7ED-C9DD-4C4C-820E-0861DFB98E0C}">
      <dgm:prSet/>
      <dgm:spPr/>
      <dgm:t>
        <a:bodyPr/>
        <a:lstStyle/>
        <a:p>
          <a:endParaRPr lang="en-US" sz="1400"/>
        </a:p>
      </dgm:t>
    </dgm:pt>
    <dgm:pt modelId="{0A85B881-2718-4B44-BDF6-EB625F16ED1E}" type="sibTrans" cxnId="{AF84C7ED-C9DD-4C4C-820E-0861DFB98E0C}">
      <dgm:prSet/>
      <dgm:spPr/>
      <dgm:t>
        <a:bodyPr/>
        <a:lstStyle/>
        <a:p>
          <a:endParaRPr lang="en-US" sz="1400"/>
        </a:p>
      </dgm:t>
    </dgm:pt>
    <dgm:pt modelId="{A498BD99-B0AB-A14F-9BBC-470FA06BBB35}">
      <dgm:prSet custT="1"/>
      <dgm:spPr/>
      <dgm:t>
        <a:bodyPr/>
        <a:lstStyle/>
        <a:p>
          <a:endParaRPr lang="en-US" sz="1200" dirty="0"/>
        </a:p>
      </dgm:t>
    </dgm:pt>
    <dgm:pt modelId="{134D65D8-3AE6-9241-A5FC-50978CC52F72}" type="parTrans" cxnId="{398D7688-0B26-BF43-B133-4C875C28ACEF}">
      <dgm:prSet/>
      <dgm:spPr/>
      <dgm:t>
        <a:bodyPr/>
        <a:lstStyle/>
        <a:p>
          <a:endParaRPr lang="en-US" sz="1400"/>
        </a:p>
      </dgm:t>
    </dgm:pt>
    <dgm:pt modelId="{54201236-D065-9A45-AD86-29406419A95A}" type="sibTrans" cxnId="{398D7688-0B26-BF43-B133-4C875C28ACEF}">
      <dgm:prSet/>
      <dgm:spPr/>
      <dgm:t>
        <a:bodyPr/>
        <a:lstStyle/>
        <a:p>
          <a:endParaRPr lang="en-US" sz="1400"/>
        </a:p>
      </dgm:t>
    </dgm:pt>
    <dgm:pt modelId="{4ED834EA-82A1-384E-A11C-E9ABD814D218}">
      <dgm:prSet custT="1"/>
      <dgm:spPr/>
      <dgm:t>
        <a:bodyPr/>
        <a:lstStyle/>
        <a:p>
          <a:endParaRPr lang="en-US" sz="1200" dirty="0"/>
        </a:p>
      </dgm:t>
    </dgm:pt>
    <dgm:pt modelId="{0E3E6E1F-64FF-B449-83BA-83C432BDF876}" type="parTrans" cxnId="{CF81221E-ABF8-524B-A5B6-9B630B3F80E8}">
      <dgm:prSet/>
      <dgm:spPr/>
      <dgm:t>
        <a:bodyPr/>
        <a:lstStyle/>
        <a:p>
          <a:endParaRPr lang="en-US" sz="1400"/>
        </a:p>
      </dgm:t>
    </dgm:pt>
    <dgm:pt modelId="{5689D392-826F-7844-B854-32A529B220E9}" type="sibTrans" cxnId="{CF81221E-ABF8-524B-A5B6-9B630B3F80E8}">
      <dgm:prSet/>
      <dgm:spPr/>
      <dgm:t>
        <a:bodyPr/>
        <a:lstStyle/>
        <a:p>
          <a:endParaRPr lang="en-US" sz="1400"/>
        </a:p>
      </dgm:t>
    </dgm:pt>
    <dgm:pt modelId="{5B6FD9FC-3C3B-BD41-B6A1-1994B95B7223}">
      <dgm:prSet custT="1"/>
      <dgm:spPr/>
      <dgm:t>
        <a:bodyPr/>
        <a:lstStyle/>
        <a:p>
          <a:endParaRPr lang="en-US" sz="1200" dirty="0"/>
        </a:p>
      </dgm:t>
    </dgm:pt>
    <dgm:pt modelId="{8138485C-CD26-9343-8739-F85AF632BE26}" type="parTrans" cxnId="{E0E321BC-5383-DA4F-BCC7-66F96390FC99}">
      <dgm:prSet/>
      <dgm:spPr/>
      <dgm:t>
        <a:bodyPr/>
        <a:lstStyle/>
        <a:p>
          <a:endParaRPr lang="en-US" sz="1400"/>
        </a:p>
      </dgm:t>
    </dgm:pt>
    <dgm:pt modelId="{8DF2BFC5-EF58-5745-975E-E4C9481F8109}" type="sibTrans" cxnId="{E0E321BC-5383-DA4F-BCC7-66F96390FC99}">
      <dgm:prSet/>
      <dgm:spPr/>
      <dgm:t>
        <a:bodyPr/>
        <a:lstStyle/>
        <a:p>
          <a:endParaRPr lang="en-US" sz="1400"/>
        </a:p>
      </dgm:t>
    </dgm:pt>
    <dgm:pt modelId="{FE60B5BD-9320-0A45-989F-78E03AC302C7}">
      <dgm:prSet custT="1"/>
      <dgm:spPr/>
      <dgm:t>
        <a:bodyPr/>
        <a:lstStyle/>
        <a:p>
          <a:endParaRPr lang="en-US" sz="1200" dirty="0"/>
        </a:p>
      </dgm:t>
    </dgm:pt>
    <dgm:pt modelId="{238DBDC3-284B-3248-B2E1-41A5C620C77A}" type="parTrans" cxnId="{A3A9D2EB-749C-EE45-9758-481E92FB4FCA}">
      <dgm:prSet/>
      <dgm:spPr/>
      <dgm:t>
        <a:bodyPr/>
        <a:lstStyle/>
        <a:p>
          <a:endParaRPr lang="en-US" sz="1400"/>
        </a:p>
      </dgm:t>
    </dgm:pt>
    <dgm:pt modelId="{9B0B524F-8237-AE4E-A2EC-C47590032E13}" type="sibTrans" cxnId="{A3A9D2EB-749C-EE45-9758-481E92FB4FCA}">
      <dgm:prSet/>
      <dgm:spPr/>
      <dgm:t>
        <a:bodyPr/>
        <a:lstStyle/>
        <a:p>
          <a:endParaRPr lang="en-US" sz="1400"/>
        </a:p>
      </dgm:t>
    </dgm:pt>
    <dgm:pt modelId="{580D5605-63CE-6244-9570-493D1B87B4B2}">
      <dgm:prSet custT="1"/>
      <dgm:spPr/>
      <dgm:t>
        <a:bodyPr/>
        <a:lstStyle/>
        <a:p>
          <a:endParaRPr lang="en-US" sz="1200" dirty="0"/>
        </a:p>
      </dgm:t>
    </dgm:pt>
    <dgm:pt modelId="{966C8322-82DA-874D-B5FE-CE84BE187E84}" type="parTrans" cxnId="{5950C525-245D-2948-BB54-A55F57CB7024}">
      <dgm:prSet/>
      <dgm:spPr/>
      <dgm:t>
        <a:bodyPr/>
        <a:lstStyle/>
        <a:p>
          <a:endParaRPr lang="en-US" sz="1400"/>
        </a:p>
      </dgm:t>
    </dgm:pt>
    <dgm:pt modelId="{324C5DFE-CDA5-0C4A-90BA-2E6EE23D8BE2}" type="sibTrans" cxnId="{5950C525-245D-2948-BB54-A55F57CB7024}">
      <dgm:prSet/>
      <dgm:spPr/>
      <dgm:t>
        <a:bodyPr/>
        <a:lstStyle/>
        <a:p>
          <a:endParaRPr lang="en-US" sz="1400"/>
        </a:p>
      </dgm:t>
    </dgm:pt>
    <dgm:pt modelId="{1D71C09A-E9E7-FF44-8315-4E42B3B08C5E}">
      <dgm:prSet custT="1"/>
      <dgm:spPr/>
      <dgm:t>
        <a:bodyPr/>
        <a:lstStyle/>
        <a:p>
          <a:r>
            <a:rPr lang="en-US" sz="2400" dirty="0"/>
            <a:t>Site Safety</a:t>
          </a:r>
        </a:p>
      </dgm:t>
    </dgm:pt>
    <dgm:pt modelId="{970CF008-3B60-B240-AEAF-EBEFB3E862EF}" type="parTrans" cxnId="{F4AE737B-ACDC-CF45-985D-E68A29B1CD7C}">
      <dgm:prSet/>
      <dgm:spPr/>
      <dgm:t>
        <a:bodyPr/>
        <a:lstStyle/>
        <a:p>
          <a:endParaRPr lang="en-US" sz="1400"/>
        </a:p>
      </dgm:t>
    </dgm:pt>
    <dgm:pt modelId="{3AE3D62C-8565-0C47-8911-E1F0DAC71AC6}" type="sibTrans" cxnId="{F4AE737B-ACDC-CF45-985D-E68A29B1CD7C}">
      <dgm:prSet/>
      <dgm:spPr/>
      <dgm:t>
        <a:bodyPr/>
        <a:lstStyle/>
        <a:p>
          <a:endParaRPr lang="en-US" sz="1400"/>
        </a:p>
      </dgm:t>
    </dgm:pt>
    <dgm:pt modelId="{D79BDA03-E7FD-3847-9AD9-A57E7343D393}" type="pres">
      <dgm:prSet presAssocID="{3FF5A0D7-6A7F-E440-B37D-E96C9C4C60BF}" presName="linearFlow" presStyleCnt="0">
        <dgm:presLayoutVars>
          <dgm:dir/>
          <dgm:animLvl val="lvl"/>
          <dgm:resizeHandles val="exact"/>
        </dgm:presLayoutVars>
      </dgm:prSet>
      <dgm:spPr/>
    </dgm:pt>
    <dgm:pt modelId="{455E2188-1F2F-B346-9694-2A89618051AA}" type="pres">
      <dgm:prSet presAssocID="{3FA40B8E-2D01-E943-9D78-CC47E6B699BE}" presName="composite" presStyleCnt="0"/>
      <dgm:spPr/>
    </dgm:pt>
    <dgm:pt modelId="{5FB57722-438F-DA4B-95C6-041F591C7BF0}" type="pres">
      <dgm:prSet presAssocID="{3FA40B8E-2D01-E943-9D78-CC47E6B699BE}" presName="parentText" presStyleLbl="alignNode1" presStyleIdx="0" presStyleCnt="6">
        <dgm:presLayoutVars>
          <dgm:chMax val="1"/>
          <dgm:bulletEnabled val="1"/>
        </dgm:presLayoutVars>
      </dgm:prSet>
      <dgm:spPr/>
    </dgm:pt>
    <dgm:pt modelId="{13AF8B81-70F7-A441-96B6-9C5F788A7D7D}" type="pres">
      <dgm:prSet presAssocID="{3FA40B8E-2D01-E943-9D78-CC47E6B699BE}" presName="descendantText" presStyleLbl="alignAcc1" presStyleIdx="0" presStyleCnt="6">
        <dgm:presLayoutVars>
          <dgm:bulletEnabled val="1"/>
        </dgm:presLayoutVars>
      </dgm:prSet>
      <dgm:spPr/>
    </dgm:pt>
    <dgm:pt modelId="{FA6AFB63-C7FF-8C45-B88F-CCAC8848359F}" type="pres">
      <dgm:prSet presAssocID="{52C9E58C-237A-AC44-A772-AA198CD35C46}" presName="sp" presStyleCnt="0"/>
      <dgm:spPr/>
    </dgm:pt>
    <dgm:pt modelId="{7D4DA9F5-B015-554B-B314-B31CD1988C00}" type="pres">
      <dgm:prSet presAssocID="{A498BD99-B0AB-A14F-9BBC-470FA06BBB35}" presName="composite" presStyleCnt="0"/>
      <dgm:spPr/>
    </dgm:pt>
    <dgm:pt modelId="{6F0DC17A-6F60-0E4C-8E09-9A303620A64F}" type="pres">
      <dgm:prSet presAssocID="{A498BD99-B0AB-A14F-9BBC-470FA06BBB35}" presName="parentText" presStyleLbl="alignNode1" presStyleIdx="1" presStyleCnt="6">
        <dgm:presLayoutVars>
          <dgm:chMax val="1"/>
          <dgm:bulletEnabled val="1"/>
        </dgm:presLayoutVars>
      </dgm:prSet>
      <dgm:spPr/>
    </dgm:pt>
    <dgm:pt modelId="{F838095A-9BF0-A344-8DA3-381447BD1994}" type="pres">
      <dgm:prSet presAssocID="{A498BD99-B0AB-A14F-9BBC-470FA06BBB35}" presName="descendantText" presStyleLbl="alignAcc1" presStyleIdx="1" presStyleCnt="6">
        <dgm:presLayoutVars>
          <dgm:bulletEnabled val="1"/>
        </dgm:presLayoutVars>
      </dgm:prSet>
      <dgm:spPr/>
    </dgm:pt>
    <dgm:pt modelId="{A88A0052-206C-5B44-B072-DE077B8BF72F}" type="pres">
      <dgm:prSet presAssocID="{54201236-D065-9A45-AD86-29406419A95A}" presName="sp" presStyleCnt="0"/>
      <dgm:spPr/>
    </dgm:pt>
    <dgm:pt modelId="{0EE22496-D3BE-2A45-8569-734FFA37AA98}" type="pres">
      <dgm:prSet presAssocID="{4ED834EA-82A1-384E-A11C-E9ABD814D218}" presName="composite" presStyleCnt="0"/>
      <dgm:spPr/>
    </dgm:pt>
    <dgm:pt modelId="{225213E7-E7AA-DB47-91A1-6166E5313BFD}" type="pres">
      <dgm:prSet presAssocID="{4ED834EA-82A1-384E-A11C-E9ABD814D218}" presName="parentText" presStyleLbl="alignNode1" presStyleIdx="2" presStyleCnt="6">
        <dgm:presLayoutVars>
          <dgm:chMax val="1"/>
          <dgm:bulletEnabled val="1"/>
        </dgm:presLayoutVars>
      </dgm:prSet>
      <dgm:spPr/>
    </dgm:pt>
    <dgm:pt modelId="{3B35DCF2-5AD4-B942-85CC-76950B31396A}" type="pres">
      <dgm:prSet presAssocID="{4ED834EA-82A1-384E-A11C-E9ABD814D218}" presName="descendantText" presStyleLbl="alignAcc1" presStyleIdx="2" presStyleCnt="6">
        <dgm:presLayoutVars>
          <dgm:bulletEnabled val="1"/>
        </dgm:presLayoutVars>
      </dgm:prSet>
      <dgm:spPr/>
    </dgm:pt>
    <dgm:pt modelId="{32C257DA-B21B-B44D-978B-E5E1009B6E34}" type="pres">
      <dgm:prSet presAssocID="{5689D392-826F-7844-B854-32A529B220E9}" presName="sp" presStyleCnt="0"/>
      <dgm:spPr/>
    </dgm:pt>
    <dgm:pt modelId="{71F22786-F453-0B4B-BBEB-E50D9FA5E014}" type="pres">
      <dgm:prSet presAssocID="{5B6FD9FC-3C3B-BD41-B6A1-1994B95B7223}" presName="composite" presStyleCnt="0"/>
      <dgm:spPr/>
    </dgm:pt>
    <dgm:pt modelId="{A49D64B6-060B-D749-A030-7697D20DFEC5}" type="pres">
      <dgm:prSet presAssocID="{5B6FD9FC-3C3B-BD41-B6A1-1994B95B7223}" presName="parentText" presStyleLbl="alignNode1" presStyleIdx="3" presStyleCnt="6">
        <dgm:presLayoutVars>
          <dgm:chMax val="1"/>
          <dgm:bulletEnabled val="1"/>
        </dgm:presLayoutVars>
      </dgm:prSet>
      <dgm:spPr/>
    </dgm:pt>
    <dgm:pt modelId="{D3C7FBC4-CB93-C34F-B35E-E86A10FC5439}" type="pres">
      <dgm:prSet presAssocID="{5B6FD9FC-3C3B-BD41-B6A1-1994B95B7223}" presName="descendantText" presStyleLbl="alignAcc1" presStyleIdx="3" presStyleCnt="6">
        <dgm:presLayoutVars>
          <dgm:bulletEnabled val="1"/>
        </dgm:presLayoutVars>
      </dgm:prSet>
      <dgm:spPr/>
    </dgm:pt>
    <dgm:pt modelId="{215C7DCE-0D46-2C46-8356-F1A741E99816}" type="pres">
      <dgm:prSet presAssocID="{8DF2BFC5-EF58-5745-975E-E4C9481F8109}" presName="sp" presStyleCnt="0"/>
      <dgm:spPr/>
    </dgm:pt>
    <dgm:pt modelId="{BF11099E-CACF-8E41-A9EE-D7C732599C42}" type="pres">
      <dgm:prSet presAssocID="{580D5605-63CE-6244-9570-493D1B87B4B2}" presName="composite" presStyleCnt="0"/>
      <dgm:spPr/>
    </dgm:pt>
    <dgm:pt modelId="{BE35EE39-9BE5-EF40-8E16-0CB29B8D513A}" type="pres">
      <dgm:prSet presAssocID="{580D5605-63CE-6244-9570-493D1B87B4B2}" presName="parentText" presStyleLbl="alignNode1" presStyleIdx="4" presStyleCnt="6">
        <dgm:presLayoutVars>
          <dgm:chMax val="1"/>
          <dgm:bulletEnabled val="1"/>
        </dgm:presLayoutVars>
      </dgm:prSet>
      <dgm:spPr/>
    </dgm:pt>
    <dgm:pt modelId="{18DA9D14-D237-9B41-8711-249B13B42018}" type="pres">
      <dgm:prSet presAssocID="{580D5605-63CE-6244-9570-493D1B87B4B2}" presName="descendantText" presStyleLbl="alignAcc1" presStyleIdx="4" presStyleCnt="6">
        <dgm:presLayoutVars>
          <dgm:bulletEnabled val="1"/>
        </dgm:presLayoutVars>
      </dgm:prSet>
      <dgm:spPr/>
    </dgm:pt>
    <dgm:pt modelId="{ACC1A5F1-DC4C-0746-BCF1-5C48FCCC1FC0}" type="pres">
      <dgm:prSet presAssocID="{324C5DFE-CDA5-0C4A-90BA-2E6EE23D8BE2}" presName="sp" presStyleCnt="0"/>
      <dgm:spPr/>
    </dgm:pt>
    <dgm:pt modelId="{C5F3B895-E114-F44C-956C-D5B1759FB831}" type="pres">
      <dgm:prSet presAssocID="{FE60B5BD-9320-0A45-989F-78E03AC302C7}" presName="composite" presStyleCnt="0"/>
      <dgm:spPr/>
    </dgm:pt>
    <dgm:pt modelId="{224283D1-691D-7C4E-BC46-7573D7D4B3F1}" type="pres">
      <dgm:prSet presAssocID="{FE60B5BD-9320-0A45-989F-78E03AC302C7}" presName="parentText" presStyleLbl="alignNode1" presStyleIdx="5" presStyleCnt="6">
        <dgm:presLayoutVars>
          <dgm:chMax val="1"/>
          <dgm:bulletEnabled val="1"/>
        </dgm:presLayoutVars>
      </dgm:prSet>
      <dgm:spPr/>
    </dgm:pt>
    <dgm:pt modelId="{5E794CB4-F6F2-5C44-B72F-46132312B267}" type="pres">
      <dgm:prSet presAssocID="{FE60B5BD-9320-0A45-989F-78E03AC302C7}" presName="descendantText" presStyleLbl="alignAcc1" presStyleIdx="5" presStyleCnt="6">
        <dgm:presLayoutVars>
          <dgm:bulletEnabled val="1"/>
        </dgm:presLayoutVars>
      </dgm:prSet>
      <dgm:spPr/>
    </dgm:pt>
  </dgm:ptLst>
  <dgm:cxnLst>
    <dgm:cxn modelId="{9EC96B08-4CF1-7A42-808F-9B5C87A1D7E3}" type="presOf" srcId="{FE60B5BD-9320-0A45-989F-78E03AC302C7}" destId="{224283D1-691D-7C4E-BC46-7573D7D4B3F1}" srcOrd="0" destOrd="0" presId="urn:microsoft.com/office/officeart/2005/8/layout/chevron2"/>
    <dgm:cxn modelId="{4847C60D-836C-2C43-B980-D091A2730E89}" srcId="{FE60B5BD-9320-0A45-989F-78E03AC302C7}" destId="{613E9D77-D40D-EF4F-BBD8-D27081D2FCF9}" srcOrd="0" destOrd="0" parTransId="{0DB55DC6-7355-6A4F-8995-B6AACA78ACF6}" sibTransId="{AE48A115-9807-944C-9F0D-34D162B4B216}"/>
    <dgm:cxn modelId="{CF81221E-ABF8-524B-A5B6-9B630B3F80E8}" srcId="{3FF5A0D7-6A7F-E440-B37D-E96C9C4C60BF}" destId="{4ED834EA-82A1-384E-A11C-E9ABD814D218}" srcOrd="2" destOrd="0" parTransId="{0E3E6E1F-64FF-B449-83BA-83C432BDF876}" sibTransId="{5689D392-826F-7844-B854-32A529B220E9}"/>
    <dgm:cxn modelId="{5950C525-245D-2948-BB54-A55F57CB7024}" srcId="{3FF5A0D7-6A7F-E440-B37D-E96C9C4C60BF}" destId="{580D5605-63CE-6244-9570-493D1B87B4B2}" srcOrd="4" destOrd="0" parTransId="{966C8322-82DA-874D-B5FE-CE84BE187E84}" sibTransId="{324C5DFE-CDA5-0C4A-90BA-2E6EE23D8BE2}"/>
    <dgm:cxn modelId="{8C2C6F28-7B36-7444-AD5C-3B8D6D01A5EB}" type="presOf" srcId="{613E9D77-D40D-EF4F-BBD8-D27081D2FCF9}" destId="{5E794CB4-F6F2-5C44-B72F-46132312B267}" srcOrd="0" destOrd="0" presId="urn:microsoft.com/office/officeart/2005/8/layout/chevron2"/>
    <dgm:cxn modelId="{B6295E29-3B69-0F40-96D8-28D995793360}" srcId="{4ED834EA-82A1-384E-A11C-E9ABD814D218}" destId="{C8B0610D-2CC4-9F45-A5B8-23390EA25ABB}" srcOrd="0" destOrd="0" parTransId="{81DAC83B-E7C3-4045-A6E7-A9C8AE49D048}" sibTransId="{0AA6330E-85FB-D945-A58A-5BF44FB09D9C}"/>
    <dgm:cxn modelId="{91844234-3004-1645-8F1C-543933612340}" type="presOf" srcId="{3FF5A0D7-6A7F-E440-B37D-E96C9C4C60BF}" destId="{D79BDA03-E7FD-3847-9AD9-A57E7343D393}" srcOrd="0" destOrd="0" presId="urn:microsoft.com/office/officeart/2005/8/layout/chevron2"/>
    <dgm:cxn modelId="{22D91844-35A4-EF4C-9B0B-B4046614CCE4}" type="presOf" srcId="{1D71C09A-E9E7-FF44-8315-4E42B3B08C5E}" destId="{18DA9D14-D237-9B41-8711-249B13B42018}" srcOrd="0" destOrd="0" presId="urn:microsoft.com/office/officeart/2005/8/layout/chevron2"/>
    <dgm:cxn modelId="{BB9FB749-9ECB-D642-91A1-C2A383D961D5}" type="presOf" srcId="{65987B31-4C3F-CA4B-8CC4-CD2F2C6CA232}" destId="{F838095A-9BF0-A344-8DA3-381447BD1994}" srcOrd="0" destOrd="0" presId="urn:microsoft.com/office/officeart/2005/8/layout/chevron2"/>
    <dgm:cxn modelId="{5827AF4E-9B82-B54E-AE0A-DE6D6612EE3B}" srcId="{3FF5A0D7-6A7F-E440-B37D-E96C9C4C60BF}" destId="{3FA40B8E-2D01-E943-9D78-CC47E6B699BE}" srcOrd="0" destOrd="0" parTransId="{BD6E735A-057D-BF40-B9D8-D71BB8F6CACF}" sibTransId="{52C9E58C-237A-AC44-A772-AA198CD35C46}"/>
    <dgm:cxn modelId="{F67B9763-D6A0-9B40-B3D7-27C98EAD83E3}" srcId="{5B6FD9FC-3C3B-BD41-B6A1-1994B95B7223}" destId="{AE38EB3C-7F68-434A-A3BC-D035F1F562AE}" srcOrd="0" destOrd="0" parTransId="{2EA13D86-EAF3-2044-9BAE-46D9C30941E0}" sibTransId="{DB9B1A85-B4A7-334E-BCBC-7D19EF1C5DA1}"/>
    <dgm:cxn modelId="{F4AE737B-ACDC-CF45-985D-E68A29B1CD7C}" srcId="{580D5605-63CE-6244-9570-493D1B87B4B2}" destId="{1D71C09A-E9E7-FF44-8315-4E42B3B08C5E}" srcOrd="0" destOrd="0" parTransId="{970CF008-3B60-B240-AEAF-EBEFB3E862EF}" sibTransId="{3AE3D62C-8565-0C47-8911-E1F0DAC71AC6}"/>
    <dgm:cxn modelId="{398D7688-0B26-BF43-B133-4C875C28ACEF}" srcId="{3FF5A0D7-6A7F-E440-B37D-E96C9C4C60BF}" destId="{A498BD99-B0AB-A14F-9BBC-470FA06BBB35}" srcOrd="1" destOrd="0" parTransId="{134D65D8-3AE6-9241-A5FC-50978CC52F72}" sibTransId="{54201236-D065-9A45-AD86-29406419A95A}"/>
    <dgm:cxn modelId="{0D33148D-EBEB-D746-B1F9-AC7C9CD67E51}" srcId="{A498BD99-B0AB-A14F-9BBC-470FA06BBB35}" destId="{65987B31-4C3F-CA4B-8CC4-CD2F2C6CA232}" srcOrd="0" destOrd="0" parTransId="{20193578-652F-9F46-AA04-693D05E9D88B}" sibTransId="{7D8416E4-2F28-1C4F-9072-8A5DE012E6F6}"/>
    <dgm:cxn modelId="{0D65A7B3-852D-C64A-9833-453BCD74329F}" type="presOf" srcId="{5B6FD9FC-3C3B-BD41-B6A1-1994B95B7223}" destId="{A49D64B6-060B-D749-A030-7697D20DFEC5}" srcOrd="0" destOrd="0" presId="urn:microsoft.com/office/officeart/2005/8/layout/chevron2"/>
    <dgm:cxn modelId="{E0E321BC-5383-DA4F-BCC7-66F96390FC99}" srcId="{3FF5A0D7-6A7F-E440-B37D-E96C9C4C60BF}" destId="{5B6FD9FC-3C3B-BD41-B6A1-1994B95B7223}" srcOrd="3" destOrd="0" parTransId="{8138485C-CD26-9343-8739-F85AF632BE26}" sibTransId="{8DF2BFC5-EF58-5745-975E-E4C9481F8109}"/>
    <dgm:cxn modelId="{0246EAC1-3987-6C48-9D2C-626BB9B76E79}" type="presOf" srcId="{580D5605-63CE-6244-9570-493D1B87B4B2}" destId="{BE35EE39-9BE5-EF40-8E16-0CB29B8D513A}" srcOrd="0" destOrd="0" presId="urn:microsoft.com/office/officeart/2005/8/layout/chevron2"/>
    <dgm:cxn modelId="{F6926EC2-8039-5F48-8EC7-EB2F25242910}" type="presOf" srcId="{3FA40B8E-2D01-E943-9D78-CC47E6B699BE}" destId="{5FB57722-438F-DA4B-95C6-041F591C7BF0}" srcOrd="0" destOrd="0" presId="urn:microsoft.com/office/officeart/2005/8/layout/chevron2"/>
    <dgm:cxn modelId="{BC962BC3-CE42-0D40-BE94-623058545C2B}" type="presOf" srcId="{C8B0610D-2CC4-9F45-A5B8-23390EA25ABB}" destId="{3B35DCF2-5AD4-B942-85CC-76950B31396A}" srcOrd="0" destOrd="0" presId="urn:microsoft.com/office/officeart/2005/8/layout/chevron2"/>
    <dgm:cxn modelId="{9C30B2E1-CB6D-884F-8282-AFE66A6B2C5C}" type="presOf" srcId="{A498BD99-B0AB-A14F-9BBC-470FA06BBB35}" destId="{6F0DC17A-6F60-0E4C-8E09-9A303620A64F}" srcOrd="0" destOrd="0" presId="urn:microsoft.com/office/officeart/2005/8/layout/chevron2"/>
    <dgm:cxn modelId="{1BC5C8E5-1064-D04B-92AD-85BE85737380}" type="presOf" srcId="{EDA175BF-767E-7C46-8086-3767B4BEDB50}" destId="{13AF8B81-70F7-A441-96B6-9C5F788A7D7D}" srcOrd="0" destOrd="0" presId="urn:microsoft.com/office/officeart/2005/8/layout/chevron2"/>
    <dgm:cxn modelId="{A3A9D2EB-749C-EE45-9758-481E92FB4FCA}" srcId="{3FF5A0D7-6A7F-E440-B37D-E96C9C4C60BF}" destId="{FE60B5BD-9320-0A45-989F-78E03AC302C7}" srcOrd="5" destOrd="0" parTransId="{238DBDC3-284B-3248-B2E1-41A5C620C77A}" sibTransId="{9B0B524F-8237-AE4E-A2EC-C47590032E13}"/>
    <dgm:cxn modelId="{AF84C7ED-C9DD-4C4C-820E-0861DFB98E0C}" srcId="{3FA40B8E-2D01-E943-9D78-CC47E6B699BE}" destId="{EDA175BF-767E-7C46-8086-3767B4BEDB50}" srcOrd="0" destOrd="0" parTransId="{6353FD15-4EA0-EF46-9074-80C69056A2DC}" sibTransId="{0A85B881-2718-4B44-BDF6-EB625F16ED1E}"/>
    <dgm:cxn modelId="{C321F3ED-6E18-534E-93CF-EBA89A209EEE}" type="presOf" srcId="{AE38EB3C-7F68-434A-A3BC-D035F1F562AE}" destId="{D3C7FBC4-CB93-C34F-B35E-E86A10FC5439}" srcOrd="0" destOrd="0" presId="urn:microsoft.com/office/officeart/2005/8/layout/chevron2"/>
    <dgm:cxn modelId="{4DC48FFC-8F66-4249-BDCE-972185AA0269}" type="presOf" srcId="{4ED834EA-82A1-384E-A11C-E9ABD814D218}" destId="{225213E7-E7AA-DB47-91A1-6166E5313BFD}" srcOrd="0" destOrd="0" presId="urn:microsoft.com/office/officeart/2005/8/layout/chevron2"/>
    <dgm:cxn modelId="{818BCE5A-559F-0E45-B98F-AB088A4CF247}" type="presParOf" srcId="{D79BDA03-E7FD-3847-9AD9-A57E7343D393}" destId="{455E2188-1F2F-B346-9694-2A89618051AA}" srcOrd="0" destOrd="0" presId="urn:microsoft.com/office/officeart/2005/8/layout/chevron2"/>
    <dgm:cxn modelId="{FE036FC5-90FC-6E46-831D-00FF387BC2F7}" type="presParOf" srcId="{455E2188-1F2F-B346-9694-2A89618051AA}" destId="{5FB57722-438F-DA4B-95C6-041F591C7BF0}" srcOrd="0" destOrd="0" presId="urn:microsoft.com/office/officeart/2005/8/layout/chevron2"/>
    <dgm:cxn modelId="{39D6D8C7-08D0-0F4A-BF87-657ABAAEE03D}" type="presParOf" srcId="{455E2188-1F2F-B346-9694-2A89618051AA}" destId="{13AF8B81-70F7-A441-96B6-9C5F788A7D7D}" srcOrd="1" destOrd="0" presId="urn:microsoft.com/office/officeart/2005/8/layout/chevron2"/>
    <dgm:cxn modelId="{FBBB4237-4F56-6D48-9A01-077495D3CC2F}" type="presParOf" srcId="{D79BDA03-E7FD-3847-9AD9-A57E7343D393}" destId="{FA6AFB63-C7FF-8C45-B88F-CCAC8848359F}" srcOrd="1" destOrd="0" presId="urn:microsoft.com/office/officeart/2005/8/layout/chevron2"/>
    <dgm:cxn modelId="{65E31C84-04B2-3449-A0E5-380D36BDB83E}" type="presParOf" srcId="{D79BDA03-E7FD-3847-9AD9-A57E7343D393}" destId="{7D4DA9F5-B015-554B-B314-B31CD1988C00}" srcOrd="2" destOrd="0" presId="urn:microsoft.com/office/officeart/2005/8/layout/chevron2"/>
    <dgm:cxn modelId="{5BD714E9-2A71-4F46-8764-D346543C6EF9}" type="presParOf" srcId="{7D4DA9F5-B015-554B-B314-B31CD1988C00}" destId="{6F0DC17A-6F60-0E4C-8E09-9A303620A64F}" srcOrd="0" destOrd="0" presId="urn:microsoft.com/office/officeart/2005/8/layout/chevron2"/>
    <dgm:cxn modelId="{C92FC31C-890E-4F43-9071-ABFFB64C1F97}" type="presParOf" srcId="{7D4DA9F5-B015-554B-B314-B31CD1988C00}" destId="{F838095A-9BF0-A344-8DA3-381447BD1994}" srcOrd="1" destOrd="0" presId="urn:microsoft.com/office/officeart/2005/8/layout/chevron2"/>
    <dgm:cxn modelId="{B4FDCC3C-0B4C-9B47-A275-4C4C1DD0DE49}" type="presParOf" srcId="{D79BDA03-E7FD-3847-9AD9-A57E7343D393}" destId="{A88A0052-206C-5B44-B072-DE077B8BF72F}" srcOrd="3" destOrd="0" presId="urn:microsoft.com/office/officeart/2005/8/layout/chevron2"/>
    <dgm:cxn modelId="{D257F827-0A0C-914A-997C-2A95F202A660}" type="presParOf" srcId="{D79BDA03-E7FD-3847-9AD9-A57E7343D393}" destId="{0EE22496-D3BE-2A45-8569-734FFA37AA98}" srcOrd="4" destOrd="0" presId="urn:microsoft.com/office/officeart/2005/8/layout/chevron2"/>
    <dgm:cxn modelId="{7D248C79-D978-C04A-A506-BE25AEED6B95}" type="presParOf" srcId="{0EE22496-D3BE-2A45-8569-734FFA37AA98}" destId="{225213E7-E7AA-DB47-91A1-6166E5313BFD}" srcOrd="0" destOrd="0" presId="urn:microsoft.com/office/officeart/2005/8/layout/chevron2"/>
    <dgm:cxn modelId="{1A2F7EB1-9B7C-A541-9106-1014015622C8}" type="presParOf" srcId="{0EE22496-D3BE-2A45-8569-734FFA37AA98}" destId="{3B35DCF2-5AD4-B942-85CC-76950B31396A}" srcOrd="1" destOrd="0" presId="urn:microsoft.com/office/officeart/2005/8/layout/chevron2"/>
    <dgm:cxn modelId="{988E7694-1985-8848-BE8D-2F34994F3FBC}" type="presParOf" srcId="{D79BDA03-E7FD-3847-9AD9-A57E7343D393}" destId="{32C257DA-B21B-B44D-978B-E5E1009B6E34}" srcOrd="5" destOrd="0" presId="urn:microsoft.com/office/officeart/2005/8/layout/chevron2"/>
    <dgm:cxn modelId="{FEA03FF3-06DF-824F-B2BC-504A8087E005}" type="presParOf" srcId="{D79BDA03-E7FD-3847-9AD9-A57E7343D393}" destId="{71F22786-F453-0B4B-BBEB-E50D9FA5E014}" srcOrd="6" destOrd="0" presId="urn:microsoft.com/office/officeart/2005/8/layout/chevron2"/>
    <dgm:cxn modelId="{A5E91463-99CA-C04C-97D2-6D3C9A4BA154}" type="presParOf" srcId="{71F22786-F453-0B4B-BBEB-E50D9FA5E014}" destId="{A49D64B6-060B-D749-A030-7697D20DFEC5}" srcOrd="0" destOrd="0" presId="urn:microsoft.com/office/officeart/2005/8/layout/chevron2"/>
    <dgm:cxn modelId="{7DB93B44-3A99-0F4A-ADA2-1EEB14A7D247}" type="presParOf" srcId="{71F22786-F453-0B4B-BBEB-E50D9FA5E014}" destId="{D3C7FBC4-CB93-C34F-B35E-E86A10FC5439}" srcOrd="1" destOrd="0" presId="urn:microsoft.com/office/officeart/2005/8/layout/chevron2"/>
    <dgm:cxn modelId="{571FD832-EDF3-974B-88F1-C8B9D0992745}" type="presParOf" srcId="{D79BDA03-E7FD-3847-9AD9-A57E7343D393}" destId="{215C7DCE-0D46-2C46-8356-F1A741E99816}" srcOrd="7" destOrd="0" presId="urn:microsoft.com/office/officeart/2005/8/layout/chevron2"/>
    <dgm:cxn modelId="{E27C536C-C38B-DC47-9504-A92F300EB19A}" type="presParOf" srcId="{D79BDA03-E7FD-3847-9AD9-A57E7343D393}" destId="{BF11099E-CACF-8E41-A9EE-D7C732599C42}" srcOrd="8" destOrd="0" presId="urn:microsoft.com/office/officeart/2005/8/layout/chevron2"/>
    <dgm:cxn modelId="{B45F99D5-5038-8242-AD6A-9889016A6ACF}" type="presParOf" srcId="{BF11099E-CACF-8E41-A9EE-D7C732599C42}" destId="{BE35EE39-9BE5-EF40-8E16-0CB29B8D513A}" srcOrd="0" destOrd="0" presId="urn:microsoft.com/office/officeart/2005/8/layout/chevron2"/>
    <dgm:cxn modelId="{97694A2B-801C-C44E-832C-3D9F3E8E3992}" type="presParOf" srcId="{BF11099E-CACF-8E41-A9EE-D7C732599C42}" destId="{18DA9D14-D237-9B41-8711-249B13B42018}" srcOrd="1" destOrd="0" presId="urn:microsoft.com/office/officeart/2005/8/layout/chevron2"/>
    <dgm:cxn modelId="{5CD47329-0472-F140-832F-4551A0AAE30E}" type="presParOf" srcId="{D79BDA03-E7FD-3847-9AD9-A57E7343D393}" destId="{ACC1A5F1-DC4C-0746-BCF1-5C48FCCC1FC0}" srcOrd="9" destOrd="0" presId="urn:microsoft.com/office/officeart/2005/8/layout/chevron2"/>
    <dgm:cxn modelId="{6527879B-60FA-2945-916B-985A34F57544}" type="presParOf" srcId="{D79BDA03-E7FD-3847-9AD9-A57E7343D393}" destId="{C5F3B895-E114-F44C-956C-D5B1759FB831}" srcOrd="10" destOrd="0" presId="urn:microsoft.com/office/officeart/2005/8/layout/chevron2"/>
    <dgm:cxn modelId="{4D17F5A3-21AD-8B4A-8380-DA9489684A92}" type="presParOf" srcId="{C5F3B895-E114-F44C-956C-D5B1759FB831}" destId="{224283D1-691D-7C4E-BC46-7573D7D4B3F1}" srcOrd="0" destOrd="0" presId="urn:microsoft.com/office/officeart/2005/8/layout/chevron2"/>
    <dgm:cxn modelId="{B6331A73-215F-FC4C-A101-DB00324E245F}" type="presParOf" srcId="{C5F3B895-E114-F44C-956C-D5B1759FB831}" destId="{5E794CB4-F6F2-5C44-B72F-46132312B26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7C6F5B6-BF92-7E48-884C-9902D7E92F00}" type="doc">
      <dgm:prSet loTypeId="urn:microsoft.com/office/officeart/2005/8/layout/chevron2" loCatId="process" qsTypeId="urn:microsoft.com/office/officeart/2005/8/quickstyle/simple1" qsCatId="simple" csTypeId="urn:microsoft.com/office/officeart/2005/8/colors/accent5_5" csCatId="accent5" phldr="1"/>
      <dgm:spPr/>
      <dgm:t>
        <a:bodyPr/>
        <a:lstStyle/>
        <a:p>
          <a:endParaRPr lang="en-US"/>
        </a:p>
      </dgm:t>
    </dgm:pt>
    <dgm:pt modelId="{4C9DB283-88C8-4141-A197-1AFA6FA3F2AE}">
      <dgm:prSet custT="1"/>
      <dgm:spPr/>
      <dgm:t>
        <a:bodyPr/>
        <a:lstStyle/>
        <a:p>
          <a:r>
            <a:rPr lang="en-US" sz="1800" b="0" i="0" dirty="0"/>
            <a:t>Ensure room has been properly cleaned prior to bringing in animals</a:t>
          </a:r>
          <a:endParaRPr lang="en-US" sz="1800" dirty="0"/>
        </a:p>
      </dgm:t>
    </dgm:pt>
    <dgm:pt modelId="{09627A7C-0088-4648-87CF-C5F3365E3871}" type="parTrans" cxnId="{3A8A0518-FFCC-8445-9CDA-73D78D152457}">
      <dgm:prSet/>
      <dgm:spPr/>
      <dgm:t>
        <a:bodyPr/>
        <a:lstStyle/>
        <a:p>
          <a:endParaRPr lang="en-US"/>
        </a:p>
      </dgm:t>
    </dgm:pt>
    <dgm:pt modelId="{24CBBDD6-530C-FC41-A05D-005606ABD251}" type="sibTrans" cxnId="{3A8A0518-FFCC-8445-9CDA-73D78D152457}">
      <dgm:prSet/>
      <dgm:spPr/>
      <dgm:t>
        <a:bodyPr/>
        <a:lstStyle/>
        <a:p>
          <a:endParaRPr lang="en-US"/>
        </a:p>
      </dgm:t>
    </dgm:pt>
    <dgm:pt modelId="{A09D7003-7FAF-734C-9A14-1A6C26B5E5E5}">
      <dgm:prSet custT="1"/>
      <dgm:spPr/>
      <dgm:t>
        <a:bodyPr/>
        <a:lstStyle/>
        <a:p>
          <a:r>
            <a:rPr lang="en-US" sz="1800" b="0" i="0" dirty="0"/>
            <a:t>Wipe down all surfaces and equipment with </a:t>
          </a:r>
          <a:r>
            <a:rPr lang="en-US" sz="1800" b="0" i="0" dirty="0" err="1"/>
            <a:t>Strikebac</a:t>
          </a:r>
          <a:endParaRPr lang="en-US" sz="1800" dirty="0"/>
        </a:p>
      </dgm:t>
    </dgm:pt>
    <dgm:pt modelId="{F8B2831F-F480-3B4C-8950-500753C67E0D}" type="parTrans" cxnId="{BC3F1BC3-AE66-EF47-8E0C-D41D3F5828C3}">
      <dgm:prSet/>
      <dgm:spPr/>
      <dgm:t>
        <a:bodyPr/>
        <a:lstStyle/>
        <a:p>
          <a:endParaRPr lang="en-US"/>
        </a:p>
      </dgm:t>
    </dgm:pt>
    <dgm:pt modelId="{D96F994C-3FAD-B943-B566-925BD3303718}" type="sibTrans" cxnId="{BC3F1BC3-AE66-EF47-8E0C-D41D3F5828C3}">
      <dgm:prSet/>
      <dgm:spPr/>
      <dgm:t>
        <a:bodyPr/>
        <a:lstStyle/>
        <a:p>
          <a:endParaRPr lang="en-US"/>
        </a:p>
      </dgm:t>
    </dgm:pt>
    <dgm:pt modelId="{FCC58821-6FAF-C54A-A1BD-FD13E4A61728}">
      <dgm:prSet custT="1"/>
      <dgm:spPr/>
      <dgm:t>
        <a:bodyPr/>
        <a:lstStyle/>
        <a:p>
          <a:r>
            <a:rPr lang="en-US" sz="1800" b="0" i="0" dirty="0"/>
            <a:t>Wipe down cart shelves with </a:t>
          </a:r>
          <a:r>
            <a:rPr lang="en-US" sz="1800" b="0" i="0" dirty="0" err="1"/>
            <a:t>Strikebac</a:t>
          </a:r>
          <a:endParaRPr lang="en-US" sz="1800" dirty="0"/>
        </a:p>
      </dgm:t>
    </dgm:pt>
    <dgm:pt modelId="{92962625-2776-3340-A9F3-52134E71CF8C}" type="parTrans" cxnId="{539A44FC-D320-5A40-B79E-2F370B2A3EBB}">
      <dgm:prSet/>
      <dgm:spPr/>
      <dgm:t>
        <a:bodyPr/>
        <a:lstStyle/>
        <a:p>
          <a:endParaRPr lang="en-US"/>
        </a:p>
      </dgm:t>
    </dgm:pt>
    <dgm:pt modelId="{78C30943-A1B4-1A4C-AAD9-69F04A9BF882}" type="sibTrans" cxnId="{539A44FC-D320-5A40-B79E-2F370B2A3EBB}">
      <dgm:prSet/>
      <dgm:spPr/>
      <dgm:t>
        <a:bodyPr/>
        <a:lstStyle/>
        <a:p>
          <a:endParaRPr lang="en-US"/>
        </a:p>
      </dgm:t>
    </dgm:pt>
    <dgm:pt modelId="{101B1F89-A54C-CA46-A99C-AA12BED2C6F4}">
      <dgm:prSet custT="1"/>
      <dgm:spPr/>
      <dgm:t>
        <a:bodyPr/>
        <a:lstStyle/>
        <a:p>
          <a:r>
            <a:rPr lang="en-US" sz="1800" b="0" i="0" dirty="0"/>
            <a:t>Bring in animals for acclimation</a:t>
          </a:r>
          <a:endParaRPr lang="en-US" sz="1800" dirty="0"/>
        </a:p>
      </dgm:t>
    </dgm:pt>
    <dgm:pt modelId="{1C13AF13-D4B5-DF43-8891-047D4A33AAA5}" type="parTrans" cxnId="{5A7529FC-63A2-B14A-B62B-1E8CF07F1AE3}">
      <dgm:prSet/>
      <dgm:spPr/>
      <dgm:t>
        <a:bodyPr/>
        <a:lstStyle/>
        <a:p>
          <a:endParaRPr lang="en-US"/>
        </a:p>
      </dgm:t>
    </dgm:pt>
    <dgm:pt modelId="{B20C3C40-DD5B-FB4D-BA8B-123F6C9297C2}" type="sibTrans" cxnId="{5A7529FC-63A2-B14A-B62B-1E8CF07F1AE3}">
      <dgm:prSet/>
      <dgm:spPr/>
      <dgm:t>
        <a:bodyPr/>
        <a:lstStyle/>
        <a:p>
          <a:endParaRPr lang="en-US"/>
        </a:p>
      </dgm:t>
    </dgm:pt>
    <dgm:pt modelId="{179A62AC-483D-AF4C-A52C-BBD2AEA25073}">
      <dgm:prSet/>
      <dgm:spPr/>
      <dgm:t>
        <a:bodyPr/>
        <a:lstStyle/>
        <a:p>
          <a:endParaRPr lang="en-US"/>
        </a:p>
      </dgm:t>
    </dgm:pt>
    <dgm:pt modelId="{70F0BC57-4A33-E948-8D2B-A55B55CEF642}" type="parTrans" cxnId="{CA88C249-65BC-1649-BB53-CA7945BE649A}">
      <dgm:prSet/>
      <dgm:spPr/>
      <dgm:t>
        <a:bodyPr/>
        <a:lstStyle/>
        <a:p>
          <a:endParaRPr lang="en-US"/>
        </a:p>
      </dgm:t>
    </dgm:pt>
    <dgm:pt modelId="{1E97726C-8468-2B4E-B18B-D3886667F4E0}" type="sibTrans" cxnId="{CA88C249-65BC-1649-BB53-CA7945BE649A}">
      <dgm:prSet/>
      <dgm:spPr/>
      <dgm:t>
        <a:bodyPr/>
        <a:lstStyle/>
        <a:p>
          <a:endParaRPr lang="en-US"/>
        </a:p>
      </dgm:t>
    </dgm:pt>
    <dgm:pt modelId="{E015A781-EB59-974B-A48E-078BBD693F15}">
      <dgm:prSet/>
      <dgm:spPr/>
      <dgm:t>
        <a:bodyPr/>
        <a:lstStyle/>
        <a:p>
          <a:endParaRPr lang="en-US" dirty="0"/>
        </a:p>
      </dgm:t>
    </dgm:pt>
    <dgm:pt modelId="{4914A9DE-6D7B-9E48-A777-8FFF9861CDE8}" type="parTrans" cxnId="{CEFE7E3F-3887-9449-996E-656CD95D7575}">
      <dgm:prSet/>
      <dgm:spPr/>
      <dgm:t>
        <a:bodyPr/>
        <a:lstStyle/>
        <a:p>
          <a:endParaRPr lang="en-US"/>
        </a:p>
      </dgm:t>
    </dgm:pt>
    <dgm:pt modelId="{C8C6685B-A6D5-9E44-9FB1-D945F8FBAF21}" type="sibTrans" cxnId="{CEFE7E3F-3887-9449-996E-656CD95D7575}">
      <dgm:prSet/>
      <dgm:spPr/>
      <dgm:t>
        <a:bodyPr/>
        <a:lstStyle/>
        <a:p>
          <a:endParaRPr lang="en-US"/>
        </a:p>
      </dgm:t>
    </dgm:pt>
    <dgm:pt modelId="{F19D3EAA-BB69-9B4C-B0DA-C94F9F2144FC}">
      <dgm:prSet/>
      <dgm:spPr/>
      <dgm:t>
        <a:bodyPr/>
        <a:lstStyle/>
        <a:p>
          <a:endParaRPr lang="en-US" dirty="0"/>
        </a:p>
      </dgm:t>
    </dgm:pt>
    <dgm:pt modelId="{13F44EA6-7E5F-0C47-8BCB-DB5FE80E8DBC}" type="parTrans" cxnId="{9374F237-612A-E849-80D9-2988D2CEEE69}">
      <dgm:prSet/>
      <dgm:spPr/>
      <dgm:t>
        <a:bodyPr/>
        <a:lstStyle/>
        <a:p>
          <a:endParaRPr lang="en-US"/>
        </a:p>
      </dgm:t>
    </dgm:pt>
    <dgm:pt modelId="{ACBCA084-DB31-8047-9D8D-58CD9282B66E}" type="sibTrans" cxnId="{9374F237-612A-E849-80D9-2988D2CEEE69}">
      <dgm:prSet/>
      <dgm:spPr/>
      <dgm:t>
        <a:bodyPr/>
        <a:lstStyle/>
        <a:p>
          <a:endParaRPr lang="en-US"/>
        </a:p>
      </dgm:t>
    </dgm:pt>
    <dgm:pt modelId="{FC91674D-AE2E-BE4E-A636-77AB6B70EBD8}">
      <dgm:prSet/>
      <dgm:spPr/>
      <dgm:t>
        <a:bodyPr/>
        <a:lstStyle/>
        <a:p>
          <a:endParaRPr lang="en-US" dirty="0"/>
        </a:p>
      </dgm:t>
    </dgm:pt>
    <dgm:pt modelId="{105FEDF4-CDF9-EE47-9D0C-8F9A04DF3082}" type="parTrans" cxnId="{63C9FB19-59D4-A141-9F87-F96E645A3C89}">
      <dgm:prSet/>
      <dgm:spPr/>
      <dgm:t>
        <a:bodyPr/>
        <a:lstStyle/>
        <a:p>
          <a:endParaRPr lang="en-US"/>
        </a:p>
      </dgm:t>
    </dgm:pt>
    <dgm:pt modelId="{9ACCA5C3-2B2C-2240-BE9C-1B8C0CC1C24F}" type="sibTrans" cxnId="{63C9FB19-59D4-A141-9F87-F96E645A3C89}">
      <dgm:prSet/>
      <dgm:spPr/>
      <dgm:t>
        <a:bodyPr/>
        <a:lstStyle/>
        <a:p>
          <a:endParaRPr lang="en-US"/>
        </a:p>
      </dgm:t>
    </dgm:pt>
    <dgm:pt modelId="{25C8F02A-C48F-9744-99B3-E5FAEEF0AD21}">
      <dgm:prSet/>
      <dgm:spPr/>
      <dgm:t>
        <a:bodyPr/>
        <a:lstStyle/>
        <a:p>
          <a:endParaRPr lang="en-US" dirty="0"/>
        </a:p>
      </dgm:t>
    </dgm:pt>
    <dgm:pt modelId="{030F9588-0228-C443-9948-F70C639625E8}" type="parTrans" cxnId="{F18F2C56-0028-4D45-89EC-5AE4CE7B8E22}">
      <dgm:prSet/>
      <dgm:spPr/>
      <dgm:t>
        <a:bodyPr/>
        <a:lstStyle/>
        <a:p>
          <a:endParaRPr lang="en-US"/>
        </a:p>
      </dgm:t>
    </dgm:pt>
    <dgm:pt modelId="{4B23455D-42DB-6B47-A69F-FA5F47F7D5B8}" type="sibTrans" cxnId="{F18F2C56-0028-4D45-89EC-5AE4CE7B8E22}">
      <dgm:prSet/>
      <dgm:spPr/>
      <dgm:t>
        <a:bodyPr/>
        <a:lstStyle/>
        <a:p>
          <a:endParaRPr lang="en-US"/>
        </a:p>
      </dgm:t>
    </dgm:pt>
    <dgm:pt modelId="{AC2633BD-A5E8-CA45-AD58-535ADEEFFF12}">
      <dgm:prSet custT="1"/>
      <dgm:spPr/>
      <dgm:t>
        <a:bodyPr/>
        <a:lstStyle/>
        <a:p>
          <a:r>
            <a:rPr lang="en-US" sz="1400" dirty="0"/>
            <a:t>If it is not sufficiently clean, let BTC staff know immediately</a:t>
          </a:r>
        </a:p>
      </dgm:t>
    </dgm:pt>
    <dgm:pt modelId="{B9D93FA1-FC31-0044-921C-D913ED2D8907}" type="parTrans" cxnId="{EA9F92EF-1D58-9D4C-BFBB-A1B6E1012E46}">
      <dgm:prSet/>
      <dgm:spPr/>
      <dgm:t>
        <a:bodyPr/>
        <a:lstStyle/>
        <a:p>
          <a:endParaRPr lang="en-US"/>
        </a:p>
      </dgm:t>
    </dgm:pt>
    <dgm:pt modelId="{8641A5D2-B4CA-5C49-8EC2-2D748E60B0CF}" type="sibTrans" cxnId="{EA9F92EF-1D58-9D4C-BFBB-A1B6E1012E46}">
      <dgm:prSet/>
      <dgm:spPr/>
      <dgm:t>
        <a:bodyPr/>
        <a:lstStyle/>
        <a:p>
          <a:endParaRPr lang="en-US"/>
        </a:p>
      </dgm:t>
    </dgm:pt>
    <dgm:pt modelId="{7E94F357-7447-0C4B-A4E3-DDB6A206E35C}">
      <dgm:prSet custT="1"/>
      <dgm:spPr/>
      <dgm:t>
        <a:bodyPr/>
        <a:lstStyle/>
        <a:p>
          <a:r>
            <a:rPr lang="en-US" sz="1800" b="0" i="0" dirty="0"/>
            <a:t>In between each animal, clean with </a:t>
          </a:r>
          <a:r>
            <a:rPr lang="en-US" sz="1800" b="0" i="0" dirty="0" err="1"/>
            <a:t>Strikebac</a:t>
          </a:r>
          <a:r>
            <a:rPr lang="en-US" sz="1800" b="0" i="0" dirty="0"/>
            <a:t> or 70% Ethanol</a:t>
          </a:r>
          <a:endParaRPr lang="en-US" sz="1800" dirty="0"/>
        </a:p>
      </dgm:t>
    </dgm:pt>
    <dgm:pt modelId="{498FFFE8-46BA-E64D-ABCC-10A95D914BBD}" type="sibTrans" cxnId="{7F826892-6A91-1740-9966-B1C4AAD637A0}">
      <dgm:prSet/>
      <dgm:spPr/>
      <dgm:t>
        <a:bodyPr/>
        <a:lstStyle/>
        <a:p>
          <a:endParaRPr lang="en-US"/>
        </a:p>
      </dgm:t>
    </dgm:pt>
    <dgm:pt modelId="{880F8CB7-071B-BB4B-A3C4-C0EC65659FCB}" type="parTrans" cxnId="{7F826892-6A91-1740-9966-B1C4AAD637A0}">
      <dgm:prSet/>
      <dgm:spPr/>
      <dgm:t>
        <a:bodyPr/>
        <a:lstStyle/>
        <a:p>
          <a:endParaRPr lang="en-US"/>
        </a:p>
      </dgm:t>
    </dgm:pt>
    <dgm:pt modelId="{805AE367-0C3D-054C-833F-093FCD597700}">
      <dgm:prSet custT="1"/>
      <dgm:spPr/>
      <dgm:t>
        <a:bodyPr/>
        <a:lstStyle/>
        <a:p>
          <a:r>
            <a:rPr lang="en-US" sz="1400" b="0" i="0" dirty="0"/>
            <a:t>This will depend on the “risk level” of your animals, as well as behavior protocols</a:t>
          </a:r>
          <a:endParaRPr lang="en-US" sz="1400" dirty="0"/>
        </a:p>
      </dgm:t>
    </dgm:pt>
    <dgm:pt modelId="{10BDCACC-8865-CA42-A93B-8AF0F04ACE43}" type="sibTrans" cxnId="{8348701F-B479-2E4A-90DB-4CAE16CA70D0}">
      <dgm:prSet/>
      <dgm:spPr/>
      <dgm:t>
        <a:bodyPr/>
        <a:lstStyle/>
        <a:p>
          <a:endParaRPr lang="en-US"/>
        </a:p>
      </dgm:t>
    </dgm:pt>
    <dgm:pt modelId="{5BBAB636-1A6B-B64D-8FA0-8329A7F6A8A5}" type="parTrans" cxnId="{8348701F-B479-2E4A-90DB-4CAE16CA70D0}">
      <dgm:prSet/>
      <dgm:spPr/>
      <dgm:t>
        <a:bodyPr/>
        <a:lstStyle/>
        <a:p>
          <a:endParaRPr lang="en-US"/>
        </a:p>
      </dgm:t>
    </dgm:pt>
    <dgm:pt modelId="{0EC1EDBB-3B7D-2C49-AE31-6DA391BB92BD}" type="pres">
      <dgm:prSet presAssocID="{E7C6F5B6-BF92-7E48-884C-9902D7E92F00}" presName="linearFlow" presStyleCnt="0">
        <dgm:presLayoutVars>
          <dgm:dir/>
          <dgm:animLvl val="lvl"/>
          <dgm:resizeHandles val="exact"/>
        </dgm:presLayoutVars>
      </dgm:prSet>
      <dgm:spPr/>
    </dgm:pt>
    <dgm:pt modelId="{8F2ECDEE-B8CD-254B-BFCF-C214E1024355}" type="pres">
      <dgm:prSet presAssocID="{179A62AC-483D-AF4C-A52C-BBD2AEA25073}" presName="composite" presStyleCnt="0"/>
      <dgm:spPr/>
    </dgm:pt>
    <dgm:pt modelId="{62F09461-56A6-CE4E-93C9-8504A50359AA}" type="pres">
      <dgm:prSet presAssocID="{179A62AC-483D-AF4C-A52C-BBD2AEA25073}" presName="parentText" presStyleLbl="alignNode1" presStyleIdx="0" presStyleCnt="5">
        <dgm:presLayoutVars>
          <dgm:chMax val="1"/>
          <dgm:bulletEnabled val="1"/>
        </dgm:presLayoutVars>
      </dgm:prSet>
      <dgm:spPr/>
    </dgm:pt>
    <dgm:pt modelId="{4BD40B15-8F2F-D74B-BCC5-85E79DA51207}" type="pres">
      <dgm:prSet presAssocID="{179A62AC-483D-AF4C-A52C-BBD2AEA25073}" presName="descendantText" presStyleLbl="alignAcc1" presStyleIdx="0" presStyleCnt="5" custScaleY="103652">
        <dgm:presLayoutVars>
          <dgm:bulletEnabled val="1"/>
        </dgm:presLayoutVars>
      </dgm:prSet>
      <dgm:spPr/>
    </dgm:pt>
    <dgm:pt modelId="{CA76BBB3-9340-5F41-B27A-DC69756DFB6F}" type="pres">
      <dgm:prSet presAssocID="{1E97726C-8468-2B4E-B18B-D3886667F4E0}" presName="sp" presStyleCnt="0"/>
      <dgm:spPr/>
    </dgm:pt>
    <dgm:pt modelId="{81A8C547-4D02-B944-BC84-173F75BF515E}" type="pres">
      <dgm:prSet presAssocID="{E015A781-EB59-974B-A48E-078BBD693F15}" presName="composite" presStyleCnt="0"/>
      <dgm:spPr/>
    </dgm:pt>
    <dgm:pt modelId="{BD77B7F9-E423-1840-B313-B3716DD9A103}" type="pres">
      <dgm:prSet presAssocID="{E015A781-EB59-974B-A48E-078BBD693F15}" presName="parentText" presStyleLbl="alignNode1" presStyleIdx="1" presStyleCnt="5">
        <dgm:presLayoutVars>
          <dgm:chMax val="1"/>
          <dgm:bulletEnabled val="1"/>
        </dgm:presLayoutVars>
      </dgm:prSet>
      <dgm:spPr/>
    </dgm:pt>
    <dgm:pt modelId="{E372A7AA-F68C-2440-B639-9ED82084CD8E}" type="pres">
      <dgm:prSet presAssocID="{E015A781-EB59-974B-A48E-078BBD693F15}" presName="descendantText" presStyleLbl="alignAcc1" presStyleIdx="1" presStyleCnt="5">
        <dgm:presLayoutVars>
          <dgm:bulletEnabled val="1"/>
        </dgm:presLayoutVars>
      </dgm:prSet>
      <dgm:spPr/>
    </dgm:pt>
    <dgm:pt modelId="{40CF6F17-0A87-2749-AFCE-5DAA59FF472D}" type="pres">
      <dgm:prSet presAssocID="{C8C6685B-A6D5-9E44-9FB1-D945F8FBAF21}" presName="sp" presStyleCnt="0"/>
      <dgm:spPr/>
    </dgm:pt>
    <dgm:pt modelId="{22E42411-2830-F049-9631-AD4BFA4EE583}" type="pres">
      <dgm:prSet presAssocID="{F19D3EAA-BB69-9B4C-B0DA-C94F9F2144FC}" presName="composite" presStyleCnt="0"/>
      <dgm:spPr/>
    </dgm:pt>
    <dgm:pt modelId="{29763433-5423-0B47-91FB-5FA5E568BF2F}" type="pres">
      <dgm:prSet presAssocID="{F19D3EAA-BB69-9B4C-B0DA-C94F9F2144FC}" presName="parentText" presStyleLbl="alignNode1" presStyleIdx="2" presStyleCnt="5">
        <dgm:presLayoutVars>
          <dgm:chMax val="1"/>
          <dgm:bulletEnabled val="1"/>
        </dgm:presLayoutVars>
      </dgm:prSet>
      <dgm:spPr/>
    </dgm:pt>
    <dgm:pt modelId="{EBAB1AC8-D1E8-E148-A5EA-39733A64A642}" type="pres">
      <dgm:prSet presAssocID="{F19D3EAA-BB69-9B4C-B0DA-C94F9F2144FC}" presName="descendantText" presStyleLbl="alignAcc1" presStyleIdx="2" presStyleCnt="5">
        <dgm:presLayoutVars>
          <dgm:bulletEnabled val="1"/>
        </dgm:presLayoutVars>
      </dgm:prSet>
      <dgm:spPr/>
    </dgm:pt>
    <dgm:pt modelId="{75A8A6EC-1C84-8B4C-B69D-F03BEFC1EAE7}" type="pres">
      <dgm:prSet presAssocID="{ACBCA084-DB31-8047-9D8D-58CD9282B66E}" presName="sp" presStyleCnt="0"/>
      <dgm:spPr/>
    </dgm:pt>
    <dgm:pt modelId="{8CF6E0EC-7CE2-964D-AC30-86EEBF4333FF}" type="pres">
      <dgm:prSet presAssocID="{FC91674D-AE2E-BE4E-A636-77AB6B70EBD8}" presName="composite" presStyleCnt="0"/>
      <dgm:spPr/>
    </dgm:pt>
    <dgm:pt modelId="{E7DB4269-1D3C-134B-8AD3-7E936AAF8D51}" type="pres">
      <dgm:prSet presAssocID="{FC91674D-AE2E-BE4E-A636-77AB6B70EBD8}" presName="parentText" presStyleLbl="alignNode1" presStyleIdx="3" presStyleCnt="5">
        <dgm:presLayoutVars>
          <dgm:chMax val="1"/>
          <dgm:bulletEnabled val="1"/>
        </dgm:presLayoutVars>
      </dgm:prSet>
      <dgm:spPr/>
    </dgm:pt>
    <dgm:pt modelId="{0DD70873-385C-0542-8809-8F2A9AC7B7C0}" type="pres">
      <dgm:prSet presAssocID="{FC91674D-AE2E-BE4E-A636-77AB6B70EBD8}" presName="descendantText" presStyleLbl="alignAcc1" presStyleIdx="3" presStyleCnt="5">
        <dgm:presLayoutVars>
          <dgm:bulletEnabled val="1"/>
        </dgm:presLayoutVars>
      </dgm:prSet>
      <dgm:spPr/>
    </dgm:pt>
    <dgm:pt modelId="{B1B88F53-804A-0546-BB39-33C093625B85}" type="pres">
      <dgm:prSet presAssocID="{9ACCA5C3-2B2C-2240-BE9C-1B8C0CC1C24F}" presName="sp" presStyleCnt="0"/>
      <dgm:spPr/>
    </dgm:pt>
    <dgm:pt modelId="{B135CD50-DCA3-C34A-A7AA-7D1746C70430}" type="pres">
      <dgm:prSet presAssocID="{25C8F02A-C48F-9744-99B3-E5FAEEF0AD21}" presName="composite" presStyleCnt="0"/>
      <dgm:spPr/>
    </dgm:pt>
    <dgm:pt modelId="{EF796281-8FE3-5F49-9A0C-CDB5C1F4EE15}" type="pres">
      <dgm:prSet presAssocID="{25C8F02A-C48F-9744-99B3-E5FAEEF0AD21}" presName="parentText" presStyleLbl="alignNode1" presStyleIdx="4" presStyleCnt="5">
        <dgm:presLayoutVars>
          <dgm:chMax val="1"/>
          <dgm:bulletEnabled val="1"/>
        </dgm:presLayoutVars>
      </dgm:prSet>
      <dgm:spPr/>
    </dgm:pt>
    <dgm:pt modelId="{34AD6F31-64B7-4B47-B98C-57DF03FB368D}" type="pres">
      <dgm:prSet presAssocID="{25C8F02A-C48F-9744-99B3-E5FAEEF0AD21}" presName="descendantText" presStyleLbl="alignAcc1" presStyleIdx="4" presStyleCnt="5" custScaleY="168102">
        <dgm:presLayoutVars>
          <dgm:bulletEnabled val="1"/>
        </dgm:presLayoutVars>
      </dgm:prSet>
      <dgm:spPr/>
    </dgm:pt>
  </dgm:ptLst>
  <dgm:cxnLst>
    <dgm:cxn modelId="{3A8A0518-FFCC-8445-9CDA-73D78D152457}" srcId="{179A62AC-483D-AF4C-A52C-BBD2AEA25073}" destId="{4C9DB283-88C8-4141-A197-1AFA6FA3F2AE}" srcOrd="0" destOrd="0" parTransId="{09627A7C-0088-4648-87CF-C5F3365E3871}" sibTransId="{24CBBDD6-530C-FC41-A05D-005606ABD251}"/>
    <dgm:cxn modelId="{63C9FB19-59D4-A141-9F87-F96E645A3C89}" srcId="{E7C6F5B6-BF92-7E48-884C-9902D7E92F00}" destId="{FC91674D-AE2E-BE4E-A636-77AB6B70EBD8}" srcOrd="3" destOrd="0" parTransId="{105FEDF4-CDF9-EE47-9D0C-8F9A04DF3082}" sibTransId="{9ACCA5C3-2B2C-2240-BE9C-1B8C0CC1C24F}"/>
    <dgm:cxn modelId="{9199501A-019D-AF44-8E29-72030453A24A}" type="presOf" srcId="{F19D3EAA-BB69-9B4C-B0DA-C94F9F2144FC}" destId="{29763433-5423-0B47-91FB-5FA5E568BF2F}" srcOrd="0" destOrd="0" presId="urn:microsoft.com/office/officeart/2005/8/layout/chevron2"/>
    <dgm:cxn modelId="{8348701F-B479-2E4A-90DB-4CAE16CA70D0}" srcId="{7E94F357-7447-0C4B-A4E3-DDB6A206E35C}" destId="{805AE367-0C3D-054C-833F-093FCD597700}" srcOrd="0" destOrd="0" parTransId="{5BBAB636-1A6B-B64D-8FA0-8329A7F6A8A5}" sibTransId="{10BDCACC-8865-CA42-A93B-8AF0F04ACE43}"/>
    <dgm:cxn modelId="{9374F237-612A-E849-80D9-2988D2CEEE69}" srcId="{E7C6F5B6-BF92-7E48-884C-9902D7E92F00}" destId="{F19D3EAA-BB69-9B4C-B0DA-C94F9F2144FC}" srcOrd="2" destOrd="0" parTransId="{13F44EA6-7E5F-0C47-8BCB-DB5FE80E8DBC}" sibTransId="{ACBCA084-DB31-8047-9D8D-58CD9282B66E}"/>
    <dgm:cxn modelId="{44FFDE39-56F1-7C47-B463-94906F460C6F}" type="presOf" srcId="{101B1F89-A54C-CA46-A99C-AA12BED2C6F4}" destId="{0DD70873-385C-0542-8809-8F2A9AC7B7C0}" srcOrd="0" destOrd="0" presId="urn:microsoft.com/office/officeart/2005/8/layout/chevron2"/>
    <dgm:cxn modelId="{CEFE7E3F-3887-9449-996E-656CD95D7575}" srcId="{E7C6F5B6-BF92-7E48-884C-9902D7E92F00}" destId="{E015A781-EB59-974B-A48E-078BBD693F15}" srcOrd="1" destOrd="0" parTransId="{4914A9DE-6D7B-9E48-A777-8FFF9861CDE8}" sibTransId="{C8C6685B-A6D5-9E44-9FB1-D945F8FBAF21}"/>
    <dgm:cxn modelId="{CA88C249-65BC-1649-BB53-CA7945BE649A}" srcId="{E7C6F5B6-BF92-7E48-884C-9902D7E92F00}" destId="{179A62AC-483D-AF4C-A52C-BBD2AEA25073}" srcOrd="0" destOrd="0" parTransId="{70F0BC57-4A33-E948-8D2B-A55B55CEF642}" sibTransId="{1E97726C-8468-2B4E-B18B-D3886667F4E0}"/>
    <dgm:cxn modelId="{F18F2C56-0028-4D45-89EC-5AE4CE7B8E22}" srcId="{E7C6F5B6-BF92-7E48-884C-9902D7E92F00}" destId="{25C8F02A-C48F-9744-99B3-E5FAEEF0AD21}" srcOrd="4" destOrd="0" parTransId="{030F9588-0228-C443-9948-F70C639625E8}" sibTransId="{4B23455D-42DB-6B47-A69F-FA5F47F7D5B8}"/>
    <dgm:cxn modelId="{033DEE72-214B-3F49-81B9-8CB0A8BE24FD}" type="presOf" srcId="{FC91674D-AE2E-BE4E-A636-77AB6B70EBD8}" destId="{E7DB4269-1D3C-134B-8AD3-7E936AAF8D51}" srcOrd="0" destOrd="0" presId="urn:microsoft.com/office/officeart/2005/8/layout/chevron2"/>
    <dgm:cxn modelId="{1503967C-8662-2B43-965B-5567E94FEB11}" type="presOf" srcId="{805AE367-0C3D-054C-833F-093FCD597700}" destId="{34AD6F31-64B7-4B47-B98C-57DF03FB368D}" srcOrd="0" destOrd="1" presId="urn:microsoft.com/office/officeart/2005/8/layout/chevron2"/>
    <dgm:cxn modelId="{55926F81-6719-F042-BF0E-BDABC7AAB20B}" type="presOf" srcId="{E015A781-EB59-974B-A48E-078BBD693F15}" destId="{BD77B7F9-E423-1840-B313-B3716DD9A103}" srcOrd="0" destOrd="0" presId="urn:microsoft.com/office/officeart/2005/8/layout/chevron2"/>
    <dgm:cxn modelId="{7F826892-6A91-1740-9966-B1C4AAD637A0}" srcId="{25C8F02A-C48F-9744-99B3-E5FAEEF0AD21}" destId="{7E94F357-7447-0C4B-A4E3-DDB6A206E35C}" srcOrd="0" destOrd="0" parTransId="{880F8CB7-071B-BB4B-A3C4-C0EC65659FCB}" sibTransId="{498FFFE8-46BA-E64D-ABCC-10A95D914BBD}"/>
    <dgm:cxn modelId="{2CEC89B1-C4DC-5941-93E8-A3E08F367C27}" type="presOf" srcId="{FCC58821-6FAF-C54A-A1BD-FD13E4A61728}" destId="{EBAB1AC8-D1E8-E148-A5EA-39733A64A642}" srcOrd="0" destOrd="0" presId="urn:microsoft.com/office/officeart/2005/8/layout/chevron2"/>
    <dgm:cxn modelId="{C15A4AB6-0BB3-A349-BF14-BB08D03BB392}" type="presOf" srcId="{7E94F357-7447-0C4B-A4E3-DDB6A206E35C}" destId="{34AD6F31-64B7-4B47-B98C-57DF03FB368D}" srcOrd="0" destOrd="0" presId="urn:microsoft.com/office/officeart/2005/8/layout/chevron2"/>
    <dgm:cxn modelId="{81E0F5B7-AC8E-4645-9D64-0DA3546CD3DB}" type="presOf" srcId="{4C9DB283-88C8-4141-A197-1AFA6FA3F2AE}" destId="{4BD40B15-8F2F-D74B-BCC5-85E79DA51207}" srcOrd="0" destOrd="0" presId="urn:microsoft.com/office/officeart/2005/8/layout/chevron2"/>
    <dgm:cxn modelId="{8BD9A4BD-BC20-CE49-8137-68C7C2DC60BE}" type="presOf" srcId="{A09D7003-7FAF-734C-9A14-1A6C26B5E5E5}" destId="{E372A7AA-F68C-2440-B639-9ED82084CD8E}" srcOrd="0" destOrd="0" presId="urn:microsoft.com/office/officeart/2005/8/layout/chevron2"/>
    <dgm:cxn modelId="{336774BE-77DC-1A40-9DCC-537739975A72}" type="presOf" srcId="{25C8F02A-C48F-9744-99B3-E5FAEEF0AD21}" destId="{EF796281-8FE3-5F49-9A0C-CDB5C1F4EE15}" srcOrd="0" destOrd="0" presId="urn:microsoft.com/office/officeart/2005/8/layout/chevron2"/>
    <dgm:cxn modelId="{BC3F1BC3-AE66-EF47-8E0C-D41D3F5828C3}" srcId="{E015A781-EB59-974B-A48E-078BBD693F15}" destId="{A09D7003-7FAF-734C-9A14-1A6C26B5E5E5}" srcOrd="0" destOrd="0" parTransId="{F8B2831F-F480-3B4C-8950-500753C67E0D}" sibTransId="{D96F994C-3FAD-B943-B566-925BD3303718}"/>
    <dgm:cxn modelId="{07F83DC3-9AC8-314C-9349-FAF55D20895A}" type="presOf" srcId="{AC2633BD-A5E8-CA45-AD58-535ADEEFFF12}" destId="{4BD40B15-8F2F-D74B-BCC5-85E79DA51207}" srcOrd="0" destOrd="1" presId="urn:microsoft.com/office/officeart/2005/8/layout/chevron2"/>
    <dgm:cxn modelId="{40A71CDF-9A94-E34F-8B9F-5756DA1C5870}" type="presOf" srcId="{179A62AC-483D-AF4C-A52C-BBD2AEA25073}" destId="{62F09461-56A6-CE4E-93C9-8504A50359AA}" srcOrd="0" destOrd="0" presId="urn:microsoft.com/office/officeart/2005/8/layout/chevron2"/>
    <dgm:cxn modelId="{3A2EEEEE-F658-EB42-8EEB-C68B1F0AA96E}" type="presOf" srcId="{E7C6F5B6-BF92-7E48-884C-9902D7E92F00}" destId="{0EC1EDBB-3B7D-2C49-AE31-6DA391BB92BD}" srcOrd="0" destOrd="0" presId="urn:microsoft.com/office/officeart/2005/8/layout/chevron2"/>
    <dgm:cxn modelId="{EA9F92EF-1D58-9D4C-BFBB-A1B6E1012E46}" srcId="{4C9DB283-88C8-4141-A197-1AFA6FA3F2AE}" destId="{AC2633BD-A5E8-CA45-AD58-535ADEEFFF12}" srcOrd="0" destOrd="0" parTransId="{B9D93FA1-FC31-0044-921C-D913ED2D8907}" sibTransId="{8641A5D2-B4CA-5C49-8EC2-2D748E60B0CF}"/>
    <dgm:cxn modelId="{5A7529FC-63A2-B14A-B62B-1E8CF07F1AE3}" srcId="{FC91674D-AE2E-BE4E-A636-77AB6B70EBD8}" destId="{101B1F89-A54C-CA46-A99C-AA12BED2C6F4}" srcOrd="0" destOrd="0" parTransId="{1C13AF13-D4B5-DF43-8891-047D4A33AAA5}" sibTransId="{B20C3C40-DD5B-FB4D-BA8B-123F6C9297C2}"/>
    <dgm:cxn modelId="{539A44FC-D320-5A40-B79E-2F370B2A3EBB}" srcId="{F19D3EAA-BB69-9B4C-B0DA-C94F9F2144FC}" destId="{FCC58821-6FAF-C54A-A1BD-FD13E4A61728}" srcOrd="0" destOrd="0" parTransId="{92962625-2776-3340-A9F3-52134E71CF8C}" sibTransId="{78C30943-A1B4-1A4C-AAD9-69F04A9BF882}"/>
    <dgm:cxn modelId="{BD47CD5A-108E-B847-8EEB-A0A8C12D327E}" type="presParOf" srcId="{0EC1EDBB-3B7D-2C49-AE31-6DA391BB92BD}" destId="{8F2ECDEE-B8CD-254B-BFCF-C214E1024355}" srcOrd="0" destOrd="0" presId="urn:microsoft.com/office/officeart/2005/8/layout/chevron2"/>
    <dgm:cxn modelId="{585E68AF-F707-9743-A5E1-DA074D3A7DAA}" type="presParOf" srcId="{8F2ECDEE-B8CD-254B-BFCF-C214E1024355}" destId="{62F09461-56A6-CE4E-93C9-8504A50359AA}" srcOrd="0" destOrd="0" presId="urn:microsoft.com/office/officeart/2005/8/layout/chevron2"/>
    <dgm:cxn modelId="{48D63F07-F2CE-A047-8750-5277441133DE}" type="presParOf" srcId="{8F2ECDEE-B8CD-254B-BFCF-C214E1024355}" destId="{4BD40B15-8F2F-D74B-BCC5-85E79DA51207}" srcOrd="1" destOrd="0" presId="urn:microsoft.com/office/officeart/2005/8/layout/chevron2"/>
    <dgm:cxn modelId="{77C43A7C-4C95-844C-B128-EB1EFFAFBA3E}" type="presParOf" srcId="{0EC1EDBB-3B7D-2C49-AE31-6DA391BB92BD}" destId="{CA76BBB3-9340-5F41-B27A-DC69756DFB6F}" srcOrd="1" destOrd="0" presId="urn:microsoft.com/office/officeart/2005/8/layout/chevron2"/>
    <dgm:cxn modelId="{63587AA2-3A79-BC4D-9F30-EBECACBC67FF}" type="presParOf" srcId="{0EC1EDBB-3B7D-2C49-AE31-6DA391BB92BD}" destId="{81A8C547-4D02-B944-BC84-173F75BF515E}" srcOrd="2" destOrd="0" presId="urn:microsoft.com/office/officeart/2005/8/layout/chevron2"/>
    <dgm:cxn modelId="{1C8E57B1-3193-434C-9894-54588397117F}" type="presParOf" srcId="{81A8C547-4D02-B944-BC84-173F75BF515E}" destId="{BD77B7F9-E423-1840-B313-B3716DD9A103}" srcOrd="0" destOrd="0" presId="urn:microsoft.com/office/officeart/2005/8/layout/chevron2"/>
    <dgm:cxn modelId="{544C6ECA-6B36-9148-9EF6-FA81AB50C3D0}" type="presParOf" srcId="{81A8C547-4D02-B944-BC84-173F75BF515E}" destId="{E372A7AA-F68C-2440-B639-9ED82084CD8E}" srcOrd="1" destOrd="0" presId="urn:microsoft.com/office/officeart/2005/8/layout/chevron2"/>
    <dgm:cxn modelId="{3B67A0CA-5569-9D44-BD42-6E812B418ECD}" type="presParOf" srcId="{0EC1EDBB-3B7D-2C49-AE31-6DA391BB92BD}" destId="{40CF6F17-0A87-2749-AFCE-5DAA59FF472D}" srcOrd="3" destOrd="0" presId="urn:microsoft.com/office/officeart/2005/8/layout/chevron2"/>
    <dgm:cxn modelId="{6C7894C1-A31D-AC42-B220-58886843D897}" type="presParOf" srcId="{0EC1EDBB-3B7D-2C49-AE31-6DA391BB92BD}" destId="{22E42411-2830-F049-9631-AD4BFA4EE583}" srcOrd="4" destOrd="0" presId="urn:microsoft.com/office/officeart/2005/8/layout/chevron2"/>
    <dgm:cxn modelId="{DEEB1343-5CEF-D948-9A6B-EB8DCDE0ED05}" type="presParOf" srcId="{22E42411-2830-F049-9631-AD4BFA4EE583}" destId="{29763433-5423-0B47-91FB-5FA5E568BF2F}" srcOrd="0" destOrd="0" presId="urn:microsoft.com/office/officeart/2005/8/layout/chevron2"/>
    <dgm:cxn modelId="{28D78139-4D86-6A49-9E9E-B2A19741080E}" type="presParOf" srcId="{22E42411-2830-F049-9631-AD4BFA4EE583}" destId="{EBAB1AC8-D1E8-E148-A5EA-39733A64A642}" srcOrd="1" destOrd="0" presId="urn:microsoft.com/office/officeart/2005/8/layout/chevron2"/>
    <dgm:cxn modelId="{09471FFD-F842-9948-A6DA-A133078CB14C}" type="presParOf" srcId="{0EC1EDBB-3B7D-2C49-AE31-6DA391BB92BD}" destId="{75A8A6EC-1C84-8B4C-B69D-F03BEFC1EAE7}" srcOrd="5" destOrd="0" presId="urn:microsoft.com/office/officeart/2005/8/layout/chevron2"/>
    <dgm:cxn modelId="{7DB586B7-399B-0E4B-ACB0-87DA1B7231CB}" type="presParOf" srcId="{0EC1EDBB-3B7D-2C49-AE31-6DA391BB92BD}" destId="{8CF6E0EC-7CE2-964D-AC30-86EEBF4333FF}" srcOrd="6" destOrd="0" presId="urn:microsoft.com/office/officeart/2005/8/layout/chevron2"/>
    <dgm:cxn modelId="{954C8FBC-FB01-8B4C-976F-EC0E7D3B015D}" type="presParOf" srcId="{8CF6E0EC-7CE2-964D-AC30-86EEBF4333FF}" destId="{E7DB4269-1D3C-134B-8AD3-7E936AAF8D51}" srcOrd="0" destOrd="0" presId="urn:microsoft.com/office/officeart/2005/8/layout/chevron2"/>
    <dgm:cxn modelId="{84A73AFE-C42C-9D40-B950-A389D905B44E}" type="presParOf" srcId="{8CF6E0EC-7CE2-964D-AC30-86EEBF4333FF}" destId="{0DD70873-385C-0542-8809-8F2A9AC7B7C0}" srcOrd="1" destOrd="0" presId="urn:microsoft.com/office/officeart/2005/8/layout/chevron2"/>
    <dgm:cxn modelId="{B0A85140-6C1B-964C-B1FE-742986591673}" type="presParOf" srcId="{0EC1EDBB-3B7D-2C49-AE31-6DA391BB92BD}" destId="{B1B88F53-804A-0546-BB39-33C093625B85}" srcOrd="7" destOrd="0" presId="urn:microsoft.com/office/officeart/2005/8/layout/chevron2"/>
    <dgm:cxn modelId="{BCCBD3C1-4769-8E4C-B8E4-0C00155C833A}" type="presParOf" srcId="{0EC1EDBB-3B7D-2C49-AE31-6DA391BB92BD}" destId="{B135CD50-DCA3-C34A-A7AA-7D1746C70430}" srcOrd="8" destOrd="0" presId="urn:microsoft.com/office/officeart/2005/8/layout/chevron2"/>
    <dgm:cxn modelId="{7D267D07-FB90-C74F-BAC7-C49719B8FEB7}" type="presParOf" srcId="{B135CD50-DCA3-C34A-A7AA-7D1746C70430}" destId="{EF796281-8FE3-5F49-9A0C-CDB5C1F4EE15}" srcOrd="0" destOrd="0" presId="urn:microsoft.com/office/officeart/2005/8/layout/chevron2"/>
    <dgm:cxn modelId="{9C256779-92DD-4849-8B1D-7D69FDBA64B4}" type="presParOf" srcId="{B135CD50-DCA3-C34A-A7AA-7D1746C70430}" destId="{34AD6F31-64B7-4B47-B98C-57DF03FB368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7C6F5B6-BF92-7E48-884C-9902D7E92F00}" type="doc">
      <dgm:prSet loTypeId="urn:microsoft.com/office/officeart/2005/8/layout/chevron2" loCatId="process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en-US"/>
        </a:p>
      </dgm:t>
    </dgm:pt>
    <dgm:pt modelId="{2BA8B870-BEAF-3B44-9C39-AA658CF5BBCE}">
      <dgm:prSet/>
      <dgm:spPr/>
      <dgm:t>
        <a:bodyPr/>
        <a:lstStyle/>
        <a:p>
          <a:r>
            <a:rPr lang="en-US" b="0" i="0" dirty="0"/>
            <a:t>After testing is complete, return animals to their housing room</a:t>
          </a:r>
          <a:endParaRPr lang="en-US" dirty="0"/>
        </a:p>
      </dgm:t>
    </dgm:pt>
    <dgm:pt modelId="{6B4FCCA8-B894-7246-9BB7-78FCE652EFC0}" type="parTrans" cxnId="{AEB9258B-6DDB-2843-8CAA-543887E06557}">
      <dgm:prSet/>
      <dgm:spPr/>
      <dgm:t>
        <a:bodyPr/>
        <a:lstStyle/>
        <a:p>
          <a:endParaRPr lang="en-US"/>
        </a:p>
      </dgm:t>
    </dgm:pt>
    <dgm:pt modelId="{AD0E7FAE-7072-BE4B-9595-B67C50A5FF1E}" type="sibTrans" cxnId="{AEB9258B-6DDB-2843-8CAA-543887E06557}">
      <dgm:prSet/>
      <dgm:spPr/>
      <dgm:t>
        <a:bodyPr/>
        <a:lstStyle/>
        <a:p>
          <a:endParaRPr lang="en-US"/>
        </a:p>
      </dgm:t>
    </dgm:pt>
    <dgm:pt modelId="{8BD5EAB7-1127-1648-AE52-F8EDF54D3839}">
      <dgm:prSet/>
      <dgm:spPr/>
      <dgm:t>
        <a:bodyPr/>
        <a:lstStyle/>
        <a:p>
          <a:r>
            <a:rPr lang="en-US" b="0" i="0" dirty="0"/>
            <a:t>Wipe down all surfaces and equipment with </a:t>
          </a:r>
          <a:r>
            <a:rPr lang="en-US" b="0" i="0" dirty="0" err="1"/>
            <a:t>Strikebac</a:t>
          </a:r>
          <a:endParaRPr lang="en-US" dirty="0"/>
        </a:p>
      </dgm:t>
    </dgm:pt>
    <dgm:pt modelId="{8903C6D1-6833-6A40-AE85-2675A0E0B768}" type="parTrans" cxnId="{2229360B-DAF1-4D4B-99D1-3C749C0BB89C}">
      <dgm:prSet/>
      <dgm:spPr/>
      <dgm:t>
        <a:bodyPr/>
        <a:lstStyle/>
        <a:p>
          <a:endParaRPr lang="en-US"/>
        </a:p>
      </dgm:t>
    </dgm:pt>
    <dgm:pt modelId="{DB24674A-5119-D242-92B6-466A5851BDD5}" type="sibTrans" cxnId="{2229360B-DAF1-4D4B-99D1-3C749C0BB89C}">
      <dgm:prSet/>
      <dgm:spPr/>
      <dgm:t>
        <a:bodyPr/>
        <a:lstStyle/>
        <a:p>
          <a:endParaRPr lang="en-US"/>
        </a:p>
      </dgm:t>
    </dgm:pt>
    <dgm:pt modelId="{0868D9FB-7BA0-D94B-AD9E-4A187F77FC18}">
      <dgm:prSet/>
      <dgm:spPr/>
      <dgm:t>
        <a:bodyPr/>
        <a:lstStyle/>
        <a:p>
          <a:r>
            <a:rPr lang="en-US" b="0" i="0" dirty="0"/>
            <a:t>Sweep the floors, disinfect with the spray mop, and </a:t>
          </a:r>
          <a:r>
            <a:rPr lang="en-US" b="1" i="0" u="sng" dirty="0"/>
            <a:t>place the trash can in the hallway</a:t>
          </a:r>
          <a:endParaRPr lang="en-US" b="1" u="sng" dirty="0"/>
        </a:p>
      </dgm:t>
    </dgm:pt>
    <dgm:pt modelId="{310C4A2F-7C17-DF49-9CE8-39F00EA71A5A}" type="parTrans" cxnId="{A264EFA5-FC0B-6B4A-8226-F37B6E967E8B}">
      <dgm:prSet/>
      <dgm:spPr/>
      <dgm:t>
        <a:bodyPr/>
        <a:lstStyle/>
        <a:p>
          <a:endParaRPr lang="en-US"/>
        </a:p>
      </dgm:t>
    </dgm:pt>
    <dgm:pt modelId="{DC109391-97A0-A84F-8E17-72152B30BF6E}" type="sibTrans" cxnId="{A264EFA5-FC0B-6B4A-8226-F37B6E967E8B}">
      <dgm:prSet/>
      <dgm:spPr/>
      <dgm:t>
        <a:bodyPr/>
        <a:lstStyle/>
        <a:p>
          <a:endParaRPr lang="en-US"/>
        </a:p>
      </dgm:t>
    </dgm:pt>
    <dgm:pt modelId="{E71A5FB8-4FE2-EB43-8A9C-875D0B9CD541}">
      <dgm:prSet/>
      <dgm:spPr/>
      <dgm:t>
        <a:bodyPr/>
        <a:lstStyle/>
        <a:p>
          <a:r>
            <a:rPr lang="en-US" b="0" i="0" dirty="0"/>
            <a:t>Record your name, the date and time in the cleaning log on the door</a:t>
          </a:r>
          <a:endParaRPr lang="en-US" dirty="0"/>
        </a:p>
      </dgm:t>
    </dgm:pt>
    <dgm:pt modelId="{B0ACC8C1-5022-2F46-89EE-315CFE76F431}" type="parTrans" cxnId="{A30B36C2-5058-4649-A983-46A63807754A}">
      <dgm:prSet/>
      <dgm:spPr/>
      <dgm:t>
        <a:bodyPr/>
        <a:lstStyle/>
        <a:p>
          <a:endParaRPr lang="en-US"/>
        </a:p>
      </dgm:t>
    </dgm:pt>
    <dgm:pt modelId="{19F8E545-1CE0-1C47-A1FC-0ACB3947B9D9}" type="sibTrans" cxnId="{A30B36C2-5058-4649-A983-46A63807754A}">
      <dgm:prSet/>
      <dgm:spPr/>
      <dgm:t>
        <a:bodyPr/>
        <a:lstStyle/>
        <a:p>
          <a:endParaRPr lang="en-US"/>
        </a:p>
      </dgm:t>
    </dgm:pt>
    <dgm:pt modelId="{5D1C9B70-A510-B840-962F-B10D11AE171B}">
      <dgm:prSet/>
      <dgm:spPr/>
      <dgm:t>
        <a:bodyPr/>
        <a:lstStyle/>
        <a:p>
          <a:endParaRPr lang="en-US" dirty="0"/>
        </a:p>
      </dgm:t>
    </dgm:pt>
    <dgm:pt modelId="{9C3830EC-6018-1B49-B1CB-D450F574B66D}" type="parTrans" cxnId="{8F44B23B-50CB-A944-BBA2-A03067AE0231}">
      <dgm:prSet/>
      <dgm:spPr/>
      <dgm:t>
        <a:bodyPr/>
        <a:lstStyle/>
        <a:p>
          <a:endParaRPr lang="en-US"/>
        </a:p>
      </dgm:t>
    </dgm:pt>
    <dgm:pt modelId="{E3BB04B9-1D2A-7942-8EAA-DB892F65C82C}" type="sibTrans" cxnId="{8F44B23B-50CB-A944-BBA2-A03067AE0231}">
      <dgm:prSet/>
      <dgm:spPr/>
      <dgm:t>
        <a:bodyPr/>
        <a:lstStyle/>
        <a:p>
          <a:endParaRPr lang="en-US"/>
        </a:p>
      </dgm:t>
    </dgm:pt>
    <dgm:pt modelId="{F9D07963-5E87-7B47-92DB-6CD519645D6D}">
      <dgm:prSet/>
      <dgm:spPr/>
      <dgm:t>
        <a:bodyPr/>
        <a:lstStyle/>
        <a:p>
          <a:endParaRPr lang="en-US" dirty="0"/>
        </a:p>
      </dgm:t>
    </dgm:pt>
    <dgm:pt modelId="{64BFE225-33DE-0F4D-89A3-B1C4ED664636}" type="parTrans" cxnId="{BB7E0C0C-65C4-8041-848D-286588026B5C}">
      <dgm:prSet/>
      <dgm:spPr/>
      <dgm:t>
        <a:bodyPr/>
        <a:lstStyle/>
        <a:p>
          <a:endParaRPr lang="en-US"/>
        </a:p>
      </dgm:t>
    </dgm:pt>
    <dgm:pt modelId="{68BBA0B3-C498-DA4E-92DC-A274738328E1}" type="sibTrans" cxnId="{BB7E0C0C-65C4-8041-848D-286588026B5C}">
      <dgm:prSet/>
      <dgm:spPr/>
      <dgm:t>
        <a:bodyPr/>
        <a:lstStyle/>
        <a:p>
          <a:endParaRPr lang="en-US"/>
        </a:p>
      </dgm:t>
    </dgm:pt>
    <dgm:pt modelId="{2D190D47-5286-914F-8C40-4368CF0FBF2E}">
      <dgm:prSet/>
      <dgm:spPr/>
      <dgm:t>
        <a:bodyPr/>
        <a:lstStyle/>
        <a:p>
          <a:endParaRPr lang="en-US" dirty="0"/>
        </a:p>
      </dgm:t>
    </dgm:pt>
    <dgm:pt modelId="{0BEFFB84-252A-9840-9F63-1F1EA82963AF}" type="parTrans" cxnId="{A8E30677-04EA-3544-8A30-58030DEF1299}">
      <dgm:prSet/>
      <dgm:spPr/>
      <dgm:t>
        <a:bodyPr/>
        <a:lstStyle/>
        <a:p>
          <a:endParaRPr lang="en-US"/>
        </a:p>
      </dgm:t>
    </dgm:pt>
    <dgm:pt modelId="{39A1232E-C979-1B4C-ACC6-D44074402C04}" type="sibTrans" cxnId="{A8E30677-04EA-3544-8A30-58030DEF1299}">
      <dgm:prSet/>
      <dgm:spPr/>
      <dgm:t>
        <a:bodyPr/>
        <a:lstStyle/>
        <a:p>
          <a:endParaRPr lang="en-US"/>
        </a:p>
      </dgm:t>
    </dgm:pt>
    <dgm:pt modelId="{0EF29C22-CA47-424E-84A7-908EB78D860A}">
      <dgm:prSet/>
      <dgm:spPr/>
      <dgm:t>
        <a:bodyPr/>
        <a:lstStyle/>
        <a:p>
          <a:endParaRPr lang="en-US" dirty="0"/>
        </a:p>
      </dgm:t>
    </dgm:pt>
    <dgm:pt modelId="{AC34F0F8-F507-094A-A576-F667DDFBA1D5}" type="sibTrans" cxnId="{E5AD8D89-1A96-5041-A852-B3C62292CF46}">
      <dgm:prSet/>
      <dgm:spPr/>
      <dgm:t>
        <a:bodyPr/>
        <a:lstStyle/>
        <a:p>
          <a:endParaRPr lang="en-US"/>
        </a:p>
      </dgm:t>
    </dgm:pt>
    <dgm:pt modelId="{97F2B237-1D34-2147-967A-7339B6F6790E}" type="parTrans" cxnId="{E5AD8D89-1A96-5041-A852-B3C62292CF46}">
      <dgm:prSet/>
      <dgm:spPr/>
      <dgm:t>
        <a:bodyPr/>
        <a:lstStyle/>
        <a:p>
          <a:endParaRPr lang="en-US"/>
        </a:p>
      </dgm:t>
    </dgm:pt>
    <dgm:pt modelId="{DE884788-3E11-2D48-A971-DA89F867014C}">
      <dgm:prSet/>
      <dgm:spPr/>
      <dgm:t>
        <a:bodyPr/>
        <a:lstStyle/>
        <a:p>
          <a:endParaRPr lang="en-US" dirty="0"/>
        </a:p>
      </dgm:t>
    </dgm:pt>
    <dgm:pt modelId="{707B52C1-6E57-6846-97A5-C21F8D66E412}" type="parTrans" cxnId="{C3649609-448A-164B-BB62-3ECA455EC8CE}">
      <dgm:prSet/>
      <dgm:spPr/>
      <dgm:t>
        <a:bodyPr/>
        <a:lstStyle/>
        <a:p>
          <a:endParaRPr lang="en-US"/>
        </a:p>
      </dgm:t>
    </dgm:pt>
    <dgm:pt modelId="{888C1C26-57DD-014D-87A3-A0EDDB2BD759}" type="sibTrans" cxnId="{C3649609-448A-164B-BB62-3ECA455EC8CE}">
      <dgm:prSet/>
      <dgm:spPr/>
      <dgm:t>
        <a:bodyPr/>
        <a:lstStyle/>
        <a:p>
          <a:endParaRPr lang="en-US"/>
        </a:p>
      </dgm:t>
    </dgm:pt>
    <dgm:pt modelId="{276DD2DC-DAA1-7D48-9D66-F121C6447D69}">
      <dgm:prSet/>
      <dgm:spPr/>
      <dgm:t>
        <a:bodyPr/>
        <a:lstStyle/>
        <a:p>
          <a:r>
            <a:rPr lang="en-US" b="1" dirty="0"/>
            <a:t>                  YOU ARE RESPONSIBLE </a:t>
          </a:r>
          <a:r>
            <a:rPr lang="en-US" dirty="0"/>
            <a:t>FOR PROPER HANDLING AND DISPOSAL OF ANY MATERIALS YOU BRING INTO THE FACILITY, including sharps, controlled substances, and other chemicals</a:t>
          </a:r>
        </a:p>
      </dgm:t>
    </dgm:pt>
    <dgm:pt modelId="{C294880F-6735-104C-B9D4-6CEF97B09A46}" type="parTrans" cxnId="{10B4554D-FD6C-AF4B-9CF9-F52C1A4DC729}">
      <dgm:prSet/>
      <dgm:spPr/>
      <dgm:t>
        <a:bodyPr/>
        <a:lstStyle/>
        <a:p>
          <a:endParaRPr lang="en-US"/>
        </a:p>
      </dgm:t>
    </dgm:pt>
    <dgm:pt modelId="{D3BEB4D7-C9FD-9546-88B9-B7D6E53DF262}" type="sibTrans" cxnId="{10B4554D-FD6C-AF4B-9CF9-F52C1A4DC729}">
      <dgm:prSet/>
      <dgm:spPr/>
      <dgm:t>
        <a:bodyPr/>
        <a:lstStyle/>
        <a:p>
          <a:endParaRPr lang="en-US"/>
        </a:p>
      </dgm:t>
    </dgm:pt>
    <dgm:pt modelId="{7A351428-7F90-3749-8DA8-D053CC9C2299}">
      <dgm:prSet/>
      <dgm:spPr/>
      <dgm:t>
        <a:bodyPr/>
        <a:lstStyle/>
        <a:p>
          <a:r>
            <a:rPr lang="en-US" dirty="0"/>
            <a:t>After disinfecting, disassemble equipment and put it back into the designated storage space </a:t>
          </a:r>
        </a:p>
      </dgm:t>
    </dgm:pt>
    <dgm:pt modelId="{6F52D756-1224-264A-85F7-237DC4323EAE}" type="parTrans" cxnId="{751ACC17-8FC5-6A4D-B16C-26F78D849D9D}">
      <dgm:prSet/>
      <dgm:spPr/>
      <dgm:t>
        <a:bodyPr/>
        <a:lstStyle/>
        <a:p>
          <a:endParaRPr lang="en-US"/>
        </a:p>
      </dgm:t>
    </dgm:pt>
    <dgm:pt modelId="{7CD3C7D0-6055-4B47-AF29-CF53C88D6783}" type="sibTrans" cxnId="{751ACC17-8FC5-6A4D-B16C-26F78D849D9D}">
      <dgm:prSet/>
      <dgm:spPr/>
      <dgm:t>
        <a:bodyPr/>
        <a:lstStyle/>
        <a:p>
          <a:endParaRPr lang="en-US"/>
        </a:p>
      </dgm:t>
    </dgm:pt>
    <dgm:pt modelId="{77CA618E-B00C-F844-A8A3-590C7E7B6A53}">
      <dgm:prSet/>
      <dgm:spPr/>
      <dgm:t>
        <a:bodyPr/>
        <a:lstStyle/>
        <a:p>
          <a:endParaRPr lang="en-US" dirty="0"/>
        </a:p>
      </dgm:t>
    </dgm:pt>
    <dgm:pt modelId="{5DF2E4CE-B59A-EE42-9B66-D38AB0A0B45C}" type="parTrans" cxnId="{0CF65836-4A1D-0648-8712-22E2961A6134}">
      <dgm:prSet/>
      <dgm:spPr/>
      <dgm:t>
        <a:bodyPr/>
        <a:lstStyle/>
        <a:p>
          <a:endParaRPr lang="en-US"/>
        </a:p>
      </dgm:t>
    </dgm:pt>
    <dgm:pt modelId="{6480A417-F064-F345-99B7-812124876DEF}" type="sibTrans" cxnId="{0CF65836-4A1D-0648-8712-22E2961A6134}">
      <dgm:prSet/>
      <dgm:spPr/>
      <dgm:t>
        <a:bodyPr/>
        <a:lstStyle/>
        <a:p>
          <a:endParaRPr lang="en-US"/>
        </a:p>
      </dgm:t>
    </dgm:pt>
    <dgm:pt modelId="{0EC1EDBB-3B7D-2C49-AE31-6DA391BB92BD}" type="pres">
      <dgm:prSet presAssocID="{E7C6F5B6-BF92-7E48-884C-9902D7E92F00}" presName="linearFlow" presStyleCnt="0">
        <dgm:presLayoutVars>
          <dgm:dir/>
          <dgm:animLvl val="lvl"/>
          <dgm:resizeHandles val="exact"/>
        </dgm:presLayoutVars>
      </dgm:prSet>
      <dgm:spPr/>
    </dgm:pt>
    <dgm:pt modelId="{A4F16CCD-F80C-F246-866C-4DDE43110BC8}" type="pres">
      <dgm:prSet presAssocID="{0EF29C22-CA47-424E-84A7-908EB78D860A}" presName="composite" presStyleCnt="0"/>
      <dgm:spPr/>
    </dgm:pt>
    <dgm:pt modelId="{61E1CEFB-7194-A54A-A4C3-E50A0DB6F128}" type="pres">
      <dgm:prSet presAssocID="{0EF29C22-CA47-424E-84A7-908EB78D860A}" presName="parentText" presStyleLbl="alignNode1" presStyleIdx="0" presStyleCnt="6" custScaleX="121488">
        <dgm:presLayoutVars>
          <dgm:chMax val="1"/>
          <dgm:bulletEnabled val="1"/>
        </dgm:presLayoutVars>
      </dgm:prSet>
      <dgm:spPr/>
    </dgm:pt>
    <dgm:pt modelId="{FAF651B5-55CF-394F-9564-46A16AFBA289}" type="pres">
      <dgm:prSet presAssocID="{0EF29C22-CA47-424E-84A7-908EB78D860A}" presName="descendantText" presStyleLbl="alignAcc1" presStyleIdx="0" presStyleCnt="6">
        <dgm:presLayoutVars>
          <dgm:bulletEnabled val="1"/>
        </dgm:presLayoutVars>
      </dgm:prSet>
      <dgm:spPr/>
    </dgm:pt>
    <dgm:pt modelId="{DCB89F09-8DFC-0142-BA9C-7E3763AC04DC}" type="pres">
      <dgm:prSet presAssocID="{AC34F0F8-F507-094A-A576-F667DDFBA1D5}" presName="sp" presStyleCnt="0"/>
      <dgm:spPr/>
    </dgm:pt>
    <dgm:pt modelId="{3A2C3E42-DE10-D140-B475-6D62E7DFD742}" type="pres">
      <dgm:prSet presAssocID="{5D1C9B70-A510-B840-962F-B10D11AE171B}" presName="composite" presStyleCnt="0"/>
      <dgm:spPr/>
    </dgm:pt>
    <dgm:pt modelId="{3EA96C2C-3890-2246-A268-BCAC0C99C0DA}" type="pres">
      <dgm:prSet presAssocID="{5D1C9B70-A510-B840-962F-B10D11AE171B}" presName="parentText" presStyleLbl="alignNode1" presStyleIdx="1" presStyleCnt="6" custScaleX="121488">
        <dgm:presLayoutVars>
          <dgm:chMax val="1"/>
          <dgm:bulletEnabled val="1"/>
        </dgm:presLayoutVars>
      </dgm:prSet>
      <dgm:spPr/>
    </dgm:pt>
    <dgm:pt modelId="{151FED75-DEF6-4F4B-BC1E-64FF77795EF3}" type="pres">
      <dgm:prSet presAssocID="{5D1C9B70-A510-B840-962F-B10D11AE171B}" presName="descendantText" presStyleLbl="alignAcc1" presStyleIdx="1" presStyleCnt="6">
        <dgm:presLayoutVars>
          <dgm:bulletEnabled val="1"/>
        </dgm:presLayoutVars>
      </dgm:prSet>
      <dgm:spPr/>
    </dgm:pt>
    <dgm:pt modelId="{ADA0671D-EB97-5D4B-B675-F3A20D7EACF8}" type="pres">
      <dgm:prSet presAssocID="{E3BB04B9-1D2A-7942-8EAA-DB892F65C82C}" presName="sp" presStyleCnt="0"/>
      <dgm:spPr/>
    </dgm:pt>
    <dgm:pt modelId="{F551412C-1933-994A-AE1A-83F4D655B9B2}" type="pres">
      <dgm:prSet presAssocID="{77CA618E-B00C-F844-A8A3-590C7E7B6A53}" presName="composite" presStyleCnt="0"/>
      <dgm:spPr/>
    </dgm:pt>
    <dgm:pt modelId="{179952B6-EC7B-4048-93DD-D7701D174FD1}" type="pres">
      <dgm:prSet presAssocID="{77CA618E-B00C-F844-A8A3-590C7E7B6A53}" presName="parentText" presStyleLbl="alignNode1" presStyleIdx="2" presStyleCnt="6" custScaleX="121488">
        <dgm:presLayoutVars>
          <dgm:chMax val="1"/>
          <dgm:bulletEnabled val="1"/>
        </dgm:presLayoutVars>
      </dgm:prSet>
      <dgm:spPr/>
    </dgm:pt>
    <dgm:pt modelId="{B65E8B1F-DE32-B440-B48B-3711A1FE2604}" type="pres">
      <dgm:prSet presAssocID="{77CA618E-B00C-F844-A8A3-590C7E7B6A53}" presName="descendantText" presStyleLbl="alignAcc1" presStyleIdx="2" presStyleCnt="6">
        <dgm:presLayoutVars>
          <dgm:bulletEnabled val="1"/>
        </dgm:presLayoutVars>
      </dgm:prSet>
      <dgm:spPr/>
    </dgm:pt>
    <dgm:pt modelId="{3F7D5E2D-A0DB-8A43-8159-658852975CA0}" type="pres">
      <dgm:prSet presAssocID="{6480A417-F064-F345-99B7-812124876DEF}" presName="sp" presStyleCnt="0"/>
      <dgm:spPr/>
    </dgm:pt>
    <dgm:pt modelId="{47E73248-A47D-8143-ADD2-7B9DFE090EB4}" type="pres">
      <dgm:prSet presAssocID="{F9D07963-5E87-7B47-92DB-6CD519645D6D}" presName="composite" presStyleCnt="0"/>
      <dgm:spPr/>
    </dgm:pt>
    <dgm:pt modelId="{65A2CBB8-FCEF-DE45-8467-0C5D8571B412}" type="pres">
      <dgm:prSet presAssocID="{F9D07963-5E87-7B47-92DB-6CD519645D6D}" presName="parentText" presStyleLbl="alignNode1" presStyleIdx="3" presStyleCnt="6" custScaleX="121488">
        <dgm:presLayoutVars>
          <dgm:chMax val="1"/>
          <dgm:bulletEnabled val="1"/>
        </dgm:presLayoutVars>
      </dgm:prSet>
      <dgm:spPr/>
    </dgm:pt>
    <dgm:pt modelId="{17F12FE3-0C6A-9F45-BD42-6089AD26FEAC}" type="pres">
      <dgm:prSet presAssocID="{F9D07963-5E87-7B47-92DB-6CD519645D6D}" presName="descendantText" presStyleLbl="alignAcc1" presStyleIdx="3" presStyleCnt="6">
        <dgm:presLayoutVars>
          <dgm:bulletEnabled val="1"/>
        </dgm:presLayoutVars>
      </dgm:prSet>
      <dgm:spPr/>
    </dgm:pt>
    <dgm:pt modelId="{6286F7AC-7F87-AD4B-AB0B-6202E21BCF73}" type="pres">
      <dgm:prSet presAssocID="{68BBA0B3-C498-DA4E-92DC-A274738328E1}" presName="sp" presStyleCnt="0"/>
      <dgm:spPr/>
    </dgm:pt>
    <dgm:pt modelId="{A378E1A9-411C-4D48-8A53-A41470CA52E2}" type="pres">
      <dgm:prSet presAssocID="{DE884788-3E11-2D48-A971-DA89F867014C}" presName="composite" presStyleCnt="0"/>
      <dgm:spPr/>
    </dgm:pt>
    <dgm:pt modelId="{CEE3FC4D-C4B6-D642-A2FE-ACBD6658DA7F}" type="pres">
      <dgm:prSet presAssocID="{DE884788-3E11-2D48-A971-DA89F867014C}" presName="parentText" presStyleLbl="alignNode1" presStyleIdx="4" presStyleCnt="6" custScaleX="121488">
        <dgm:presLayoutVars>
          <dgm:chMax val="1"/>
          <dgm:bulletEnabled val="1"/>
        </dgm:presLayoutVars>
      </dgm:prSet>
      <dgm:spPr/>
    </dgm:pt>
    <dgm:pt modelId="{4F226862-EE2E-5F40-96BD-1D43DB3CCABD}" type="pres">
      <dgm:prSet presAssocID="{DE884788-3E11-2D48-A971-DA89F867014C}" presName="descendantText" presStyleLbl="alignAcc1" presStyleIdx="4" presStyleCnt="6" custScaleY="109235">
        <dgm:presLayoutVars>
          <dgm:bulletEnabled val="1"/>
        </dgm:presLayoutVars>
      </dgm:prSet>
      <dgm:spPr/>
    </dgm:pt>
    <dgm:pt modelId="{F1B02414-254B-E24D-A5BB-616F2E201958}" type="pres">
      <dgm:prSet presAssocID="{888C1C26-57DD-014D-87A3-A0EDDB2BD759}" presName="sp" presStyleCnt="0"/>
      <dgm:spPr/>
    </dgm:pt>
    <dgm:pt modelId="{256C8F83-8F5E-D048-A1BB-10A5D3F590A2}" type="pres">
      <dgm:prSet presAssocID="{2D190D47-5286-914F-8C40-4368CF0FBF2E}" presName="composite" presStyleCnt="0"/>
      <dgm:spPr/>
    </dgm:pt>
    <dgm:pt modelId="{D0B85A95-67D5-CB4A-8639-CFB86A71083B}" type="pres">
      <dgm:prSet presAssocID="{2D190D47-5286-914F-8C40-4368CF0FBF2E}" presName="parentText" presStyleLbl="alignNode1" presStyleIdx="5" presStyleCnt="6" custScaleX="121488">
        <dgm:presLayoutVars>
          <dgm:chMax val="1"/>
          <dgm:bulletEnabled val="1"/>
        </dgm:presLayoutVars>
      </dgm:prSet>
      <dgm:spPr/>
    </dgm:pt>
    <dgm:pt modelId="{0963816E-F366-7B45-BD46-2B463526795F}" type="pres">
      <dgm:prSet presAssocID="{2D190D47-5286-914F-8C40-4368CF0FBF2E}" presName="descendantText" presStyleLbl="alignAcc1" presStyleIdx="5" presStyleCnt="6">
        <dgm:presLayoutVars>
          <dgm:bulletEnabled val="1"/>
        </dgm:presLayoutVars>
      </dgm:prSet>
      <dgm:spPr/>
    </dgm:pt>
  </dgm:ptLst>
  <dgm:cxnLst>
    <dgm:cxn modelId="{C3649609-448A-164B-BB62-3ECA455EC8CE}" srcId="{E7C6F5B6-BF92-7E48-884C-9902D7E92F00}" destId="{DE884788-3E11-2D48-A971-DA89F867014C}" srcOrd="4" destOrd="0" parTransId="{707B52C1-6E57-6846-97A5-C21F8D66E412}" sibTransId="{888C1C26-57DD-014D-87A3-A0EDDB2BD759}"/>
    <dgm:cxn modelId="{2229360B-DAF1-4D4B-99D1-3C749C0BB89C}" srcId="{5D1C9B70-A510-B840-962F-B10D11AE171B}" destId="{8BD5EAB7-1127-1648-AE52-F8EDF54D3839}" srcOrd="0" destOrd="0" parTransId="{8903C6D1-6833-6A40-AE85-2675A0E0B768}" sibTransId="{DB24674A-5119-D242-92B6-466A5851BDD5}"/>
    <dgm:cxn modelId="{BB7E0C0C-65C4-8041-848D-286588026B5C}" srcId="{E7C6F5B6-BF92-7E48-884C-9902D7E92F00}" destId="{F9D07963-5E87-7B47-92DB-6CD519645D6D}" srcOrd="3" destOrd="0" parTransId="{64BFE225-33DE-0F4D-89A3-B1C4ED664636}" sibTransId="{68BBA0B3-C498-DA4E-92DC-A274738328E1}"/>
    <dgm:cxn modelId="{572AF015-82EC-C84A-B200-FC27F7CF1E0A}" type="presOf" srcId="{F9D07963-5E87-7B47-92DB-6CD519645D6D}" destId="{65A2CBB8-FCEF-DE45-8467-0C5D8571B412}" srcOrd="0" destOrd="0" presId="urn:microsoft.com/office/officeart/2005/8/layout/chevron2"/>
    <dgm:cxn modelId="{751ACC17-8FC5-6A4D-B16C-26F78D849D9D}" srcId="{77CA618E-B00C-F844-A8A3-590C7E7B6A53}" destId="{7A351428-7F90-3749-8DA8-D053CC9C2299}" srcOrd="0" destOrd="0" parTransId="{6F52D756-1224-264A-85F7-237DC4323EAE}" sibTransId="{7CD3C7D0-6055-4B47-AF29-CF53C88D6783}"/>
    <dgm:cxn modelId="{29452218-5FD0-7548-9F6F-190915FD6B36}" type="presOf" srcId="{8BD5EAB7-1127-1648-AE52-F8EDF54D3839}" destId="{151FED75-DEF6-4F4B-BC1E-64FF77795EF3}" srcOrd="0" destOrd="0" presId="urn:microsoft.com/office/officeart/2005/8/layout/chevron2"/>
    <dgm:cxn modelId="{80D32329-4D7D-0843-9691-36E8E04E028E}" type="presOf" srcId="{0868D9FB-7BA0-D94B-AD9E-4A187F77FC18}" destId="{17F12FE3-0C6A-9F45-BD42-6089AD26FEAC}" srcOrd="0" destOrd="0" presId="urn:microsoft.com/office/officeart/2005/8/layout/chevron2"/>
    <dgm:cxn modelId="{0CF65836-4A1D-0648-8712-22E2961A6134}" srcId="{E7C6F5B6-BF92-7E48-884C-9902D7E92F00}" destId="{77CA618E-B00C-F844-A8A3-590C7E7B6A53}" srcOrd="2" destOrd="0" parTransId="{5DF2E4CE-B59A-EE42-9B66-D38AB0A0B45C}" sibTransId="{6480A417-F064-F345-99B7-812124876DEF}"/>
    <dgm:cxn modelId="{8F44B23B-50CB-A944-BBA2-A03067AE0231}" srcId="{E7C6F5B6-BF92-7E48-884C-9902D7E92F00}" destId="{5D1C9B70-A510-B840-962F-B10D11AE171B}" srcOrd="1" destOrd="0" parTransId="{9C3830EC-6018-1B49-B1CB-D450F574B66D}" sibTransId="{E3BB04B9-1D2A-7942-8EAA-DB892F65C82C}"/>
    <dgm:cxn modelId="{6C964F49-7940-8345-8D7F-B2CE8DF23886}" type="presOf" srcId="{E71A5FB8-4FE2-EB43-8A9C-875D0B9CD541}" destId="{0963816E-F366-7B45-BD46-2B463526795F}" srcOrd="0" destOrd="0" presId="urn:microsoft.com/office/officeart/2005/8/layout/chevron2"/>
    <dgm:cxn modelId="{10B4554D-FD6C-AF4B-9CF9-F52C1A4DC729}" srcId="{DE884788-3E11-2D48-A971-DA89F867014C}" destId="{276DD2DC-DAA1-7D48-9D66-F121C6447D69}" srcOrd="0" destOrd="0" parTransId="{C294880F-6735-104C-B9D4-6CEF97B09A46}" sibTransId="{D3BEB4D7-C9FD-9546-88B9-B7D6E53DF262}"/>
    <dgm:cxn modelId="{A8E30677-04EA-3544-8A30-58030DEF1299}" srcId="{E7C6F5B6-BF92-7E48-884C-9902D7E92F00}" destId="{2D190D47-5286-914F-8C40-4368CF0FBF2E}" srcOrd="5" destOrd="0" parTransId="{0BEFFB84-252A-9840-9F63-1F1EA82963AF}" sibTransId="{39A1232E-C979-1B4C-ACC6-D44074402C04}"/>
    <dgm:cxn modelId="{E3F3737C-C8A6-7D46-BF07-487B04A703E2}" type="presOf" srcId="{5D1C9B70-A510-B840-962F-B10D11AE171B}" destId="{3EA96C2C-3890-2246-A268-BCAC0C99C0DA}" srcOrd="0" destOrd="0" presId="urn:microsoft.com/office/officeart/2005/8/layout/chevron2"/>
    <dgm:cxn modelId="{1024B681-0023-5149-907D-747D70D57076}" type="presOf" srcId="{2BA8B870-BEAF-3B44-9C39-AA658CF5BBCE}" destId="{FAF651B5-55CF-394F-9564-46A16AFBA289}" srcOrd="0" destOrd="0" presId="urn:microsoft.com/office/officeart/2005/8/layout/chevron2"/>
    <dgm:cxn modelId="{7D879F83-B831-194D-94F7-30B5B1A415C1}" type="presOf" srcId="{77CA618E-B00C-F844-A8A3-590C7E7B6A53}" destId="{179952B6-EC7B-4048-93DD-D7701D174FD1}" srcOrd="0" destOrd="0" presId="urn:microsoft.com/office/officeart/2005/8/layout/chevron2"/>
    <dgm:cxn modelId="{E5AD8D89-1A96-5041-A852-B3C62292CF46}" srcId="{E7C6F5B6-BF92-7E48-884C-9902D7E92F00}" destId="{0EF29C22-CA47-424E-84A7-908EB78D860A}" srcOrd="0" destOrd="0" parTransId="{97F2B237-1D34-2147-967A-7339B6F6790E}" sibTransId="{AC34F0F8-F507-094A-A576-F667DDFBA1D5}"/>
    <dgm:cxn modelId="{AEB9258B-6DDB-2843-8CAA-543887E06557}" srcId="{0EF29C22-CA47-424E-84A7-908EB78D860A}" destId="{2BA8B870-BEAF-3B44-9C39-AA658CF5BBCE}" srcOrd="0" destOrd="0" parTransId="{6B4FCCA8-B894-7246-9BB7-78FCE652EFC0}" sibTransId="{AD0E7FAE-7072-BE4B-9595-B67C50A5FF1E}"/>
    <dgm:cxn modelId="{A264EFA5-FC0B-6B4A-8226-F37B6E967E8B}" srcId="{F9D07963-5E87-7B47-92DB-6CD519645D6D}" destId="{0868D9FB-7BA0-D94B-AD9E-4A187F77FC18}" srcOrd="0" destOrd="0" parTransId="{310C4A2F-7C17-DF49-9CE8-39F00EA71A5A}" sibTransId="{DC109391-97A0-A84F-8E17-72152B30BF6E}"/>
    <dgm:cxn modelId="{15AAA2BE-5E63-D948-8C83-8902B0C0C21D}" type="presOf" srcId="{2D190D47-5286-914F-8C40-4368CF0FBF2E}" destId="{D0B85A95-67D5-CB4A-8639-CFB86A71083B}" srcOrd="0" destOrd="0" presId="urn:microsoft.com/office/officeart/2005/8/layout/chevron2"/>
    <dgm:cxn modelId="{A30B36C2-5058-4649-A983-46A63807754A}" srcId="{2D190D47-5286-914F-8C40-4368CF0FBF2E}" destId="{E71A5FB8-4FE2-EB43-8A9C-875D0B9CD541}" srcOrd="0" destOrd="0" parTransId="{B0ACC8C1-5022-2F46-89EE-315CFE76F431}" sibTransId="{19F8E545-1CE0-1C47-A1FC-0ACB3947B9D9}"/>
    <dgm:cxn modelId="{EDE77EC6-BC00-0A46-A852-C504380764B1}" type="presOf" srcId="{DE884788-3E11-2D48-A971-DA89F867014C}" destId="{CEE3FC4D-C4B6-D642-A2FE-ACBD6658DA7F}" srcOrd="0" destOrd="0" presId="urn:microsoft.com/office/officeart/2005/8/layout/chevron2"/>
    <dgm:cxn modelId="{7503C3DB-3E6C-2546-9B8B-FDE2947F6B97}" type="presOf" srcId="{276DD2DC-DAA1-7D48-9D66-F121C6447D69}" destId="{4F226862-EE2E-5F40-96BD-1D43DB3CCABD}" srcOrd="0" destOrd="0" presId="urn:microsoft.com/office/officeart/2005/8/layout/chevron2"/>
    <dgm:cxn modelId="{0A70EBE6-96FE-6746-92F3-2A6343B6B17A}" type="presOf" srcId="{7A351428-7F90-3749-8DA8-D053CC9C2299}" destId="{B65E8B1F-DE32-B440-B48B-3711A1FE2604}" srcOrd="0" destOrd="0" presId="urn:microsoft.com/office/officeart/2005/8/layout/chevron2"/>
    <dgm:cxn modelId="{3A2EEEEE-F658-EB42-8EEB-C68B1F0AA96E}" type="presOf" srcId="{E7C6F5B6-BF92-7E48-884C-9902D7E92F00}" destId="{0EC1EDBB-3B7D-2C49-AE31-6DA391BB92BD}" srcOrd="0" destOrd="0" presId="urn:microsoft.com/office/officeart/2005/8/layout/chevron2"/>
    <dgm:cxn modelId="{2B2FF6FD-E10F-2641-89AD-AC2DF4C75977}" type="presOf" srcId="{0EF29C22-CA47-424E-84A7-908EB78D860A}" destId="{61E1CEFB-7194-A54A-A4C3-E50A0DB6F128}" srcOrd="0" destOrd="0" presId="urn:microsoft.com/office/officeart/2005/8/layout/chevron2"/>
    <dgm:cxn modelId="{913F70F2-AA17-CF4C-9BBB-A873C19513C1}" type="presParOf" srcId="{0EC1EDBB-3B7D-2C49-AE31-6DA391BB92BD}" destId="{A4F16CCD-F80C-F246-866C-4DDE43110BC8}" srcOrd="0" destOrd="0" presId="urn:microsoft.com/office/officeart/2005/8/layout/chevron2"/>
    <dgm:cxn modelId="{03B06EB9-21AA-F74C-B300-76EB28E78F81}" type="presParOf" srcId="{A4F16CCD-F80C-F246-866C-4DDE43110BC8}" destId="{61E1CEFB-7194-A54A-A4C3-E50A0DB6F128}" srcOrd="0" destOrd="0" presId="urn:microsoft.com/office/officeart/2005/8/layout/chevron2"/>
    <dgm:cxn modelId="{B24A2C97-B137-DE44-86E3-CD0719D6AA81}" type="presParOf" srcId="{A4F16CCD-F80C-F246-866C-4DDE43110BC8}" destId="{FAF651B5-55CF-394F-9564-46A16AFBA289}" srcOrd="1" destOrd="0" presId="urn:microsoft.com/office/officeart/2005/8/layout/chevron2"/>
    <dgm:cxn modelId="{3516E84E-86DF-F642-8401-9CE25E30C311}" type="presParOf" srcId="{0EC1EDBB-3B7D-2C49-AE31-6DA391BB92BD}" destId="{DCB89F09-8DFC-0142-BA9C-7E3763AC04DC}" srcOrd="1" destOrd="0" presId="urn:microsoft.com/office/officeart/2005/8/layout/chevron2"/>
    <dgm:cxn modelId="{6A5628AB-4EB1-0646-8282-92531AE1E432}" type="presParOf" srcId="{0EC1EDBB-3B7D-2C49-AE31-6DA391BB92BD}" destId="{3A2C3E42-DE10-D140-B475-6D62E7DFD742}" srcOrd="2" destOrd="0" presId="urn:microsoft.com/office/officeart/2005/8/layout/chevron2"/>
    <dgm:cxn modelId="{54C6CBC7-7AAC-CF4D-9093-0F57CFF39151}" type="presParOf" srcId="{3A2C3E42-DE10-D140-B475-6D62E7DFD742}" destId="{3EA96C2C-3890-2246-A268-BCAC0C99C0DA}" srcOrd="0" destOrd="0" presId="urn:microsoft.com/office/officeart/2005/8/layout/chevron2"/>
    <dgm:cxn modelId="{1F7B6B40-4BB0-7A4C-A27E-976880296074}" type="presParOf" srcId="{3A2C3E42-DE10-D140-B475-6D62E7DFD742}" destId="{151FED75-DEF6-4F4B-BC1E-64FF77795EF3}" srcOrd="1" destOrd="0" presId="urn:microsoft.com/office/officeart/2005/8/layout/chevron2"/>
    <dgm:cxn modelId="{56FE7E28-6C0E-ED4C-9281-9FF6513DFAB0}" type="presParOf" srcId="{0EC1EDBB-3B7D-2C49-AE31-6DA391BB92BD}" destId="{ADA0671D-EB97-5D4B-B675-F3A20D7EACF8}" srcOrd="3" destOrd="0" presId="urn:microsoft.com/office/officeart/2005/8/layout/chevron2"/>
    <dgm:cxn modelId="{96403596-2884-2243-8C2E-3BB4B8C54C22}" type="presParOf" srcId="{0EC1EDBB-3B7D-2C49-AE31-6DA391BB92BD}" destId="{F551412C-1933-994A-AE1A-83F4D655B9B2}" srcOrd="4" destOrd="0" presId="urn:microsoft.com/office/officeart/2005/8/layout/chevron2"/>
    <dgm:cxn modelId="{D70EF85A-1D8F-BB4F-B2C6-9DB110BCAC52}" type="presParOf" srcId="{F551412C-1933-994A-AE1A-83F4D655B9B2}" destId="{179952B6-EC7B-4048-93DD-D7701D174FD1}" srcOrd="0" destOrd="0" presId="urn:microsoft.com/office/officeart/2005/8/layout/chevron2"/>
    <dgm:cxn modelId="{F599EA4F-6E2A-2B47-9AED-38FEEEB5E86F}" type="presParOf" srcId="{F551412C-1933-994A-AE1A-83F4D655B9B2}" destId="{B65E8B1F-DE32-B440-B48B-3711A1FE2604}" srcOrd="1" destOrd="0" presId="urn:microsoft.com/office/officeart/2005/8/layout/chevron2"/>
    <dgm:cxn modelId="{08E8523D-C825-424C-82BF-B4B70EAEB003}" type="presParOf" srcId="{0EC1EDBB-3B7D-2C49-AE31-6DA391BB92BD}" destId="{3F7D5E2D-A0DB-8A43-8159-658852975CA0}" srcOrd="5" destOrd="0" presId="urn:microsoft.com/office/officeart/2005/8/layout/chevron2"/>
    <dgm:cxn modelId="{C4DB87B2-E259-CD40-83E9-46B0956D2713}" type="presParOf" srcId="{0EC1EDBB-3B7D-2C49-AE31-6DA391BB92BD}" destId="{47E73248-A47D-8143-ADD2-7B9DFE090EB4}" srcOrd="6" destOrd="0" presId="urn:microsoft.com/office/officeart/2005/8/layout/chevron2"/>
    <dgm:cxn modelId="{E93E49DC-5E8E-4C48-90A1-0CC00D645BCE}" type="presParOf" srcId="{47E73248-A47D-8143-ADD2-7B9DFE090EB4}" destId="{65A2CBB8-FCEF-DE45-8467-0C5D8571B412}" srcOrd="0" destOrd="0" presId="urn:microsoft.com/office/officeart/2005/8/layout/chevron2"/>
    <dgm:cxn modelId="{2609962B-E341-D143-92C7-696110BE4F35}" type="presParOf" srcId="{47E73248-A47D-8143-ADD2-7B9DFE090EB4}" destId="{17F12FE3-0C6A-9F45-BD42-6089AD26FEAC}" srcOrd="1" destOrd="0" presId="urn:microsoft.com/office/officeart/2005/8/layout/chevron2"/>
    <dgm:cxn modelId="{E3984DE5-C157-EE45-B755-829AAE531DD6}" type="presParOf" srcId="{0EC1EDBB-3B7D-2C49-AE31-6DA391BB92BD}" destId="{6286F7AC-7F87-AD4B-AB0B-6202E21BCF73}" srcOrd="7" destOrd="0" presId="urn:microsoft.com/office/officeart/2005/8/layout/chevron2"/>
    <dgm:cxn modelId="{7998CF54-15B7-154A-83C5-D92C6319B506}" type="presParOf" srcId="{0EC1EDBB-3B7D-2C49-AE31-6DA391BB92BD}" destId="{A378E1A9-411C-4D48-8A53-A41470CA52E2}" srcOrd="8" destOrd="0" presId="urn:microsoft.com/office/officeart/2005/8/layout/chevron2"/>
    <dgm:cxn modelId="{C81B2A16-8569-7947-B9CF-F80CDB60D6FA}" type="presParOf" srcId="{A378E1A9-411C-4D48-8A53-A41470CA52E2}" destId="{CEE3FC4D-C4B6-D642-A2FE-ACBD6658DA7F}" srcOrd="0" destOrd="0" presId="urn:microsoft.com/office/officeart/2005/8/layout/chevron2"/>
    <dgm:cxn modelId="{198B72D9-F850-C348-88D5-2A5B0BE34CCE}" type="presParOf" srcId="{A378E1A9-411C-4D48-8A53-A41470CA52E2}" destId="{4F226862-EE2E-5F40-96BD-1D43DB3CCABD}" srcOrd="1" destOrd="0" presId="urn:microsoft.com/office/officeart/2005/8/layout/chevron2"/>
    <dgm:cxn modelId="{AD9CA298-F5E8-A346-95F5-894507571605}" type="presParOf" srcId="{0EC1EDBB-3B7D-2C49-AE31-6DA391BB92BD}" destId="{F1B02414-254B-E24D-A5BB-616F2E201958}" srcOrd="9" destOrd="0" presId="urn:microsoft.com/office/officeart/2005/8/layout/chevron2"/>
    <dgm:cxn modelId="{5E794325-C8B3-9844-8F22-092D36FE32DE}" type="presParOf" srcId="{0EC1EDBB-3B7D-2C49-AE31-6DA391BB92BD}" destId="{256C8F83-8F5E-D048-A1BB-10A5D3F590A2}" srcOrd="10" destOrd="0" presId="urn:microsoft.com/office/officeart/2005/8/layout/chevron2"/>
    <dgm:cxn modelId="{D5495D15-EFEE-F946-AB4A-4564EC048037}" type="presParOf" srcId="{256C8F83-8F5E-D048-A1BB-10A5D3F590A2}" destId="{D0B85A95-67D5-CB4A-8639-CFB86A71083B}" srcOrd="0" destOrd="0" presId="urn:microsoft.com/office/officeart/2005/8/layout/chevron2"/>
    <dgm:cxn modelId="{5D5E1106-B804-D146-8932-5C66DDFA487C}" type="presParOf" srcId="{256C8F83-8F5E-D048-A1BB-10A5D3F590A2}" destId="{0963816E-F366-7B45-BD46-2B463526795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B57722-438F-DA4B-95C6-041F591C7BF0}">
      <dsp:nvSpPr>
        <dsp:cNvPr id="0" name=""/>
        <dsp:cNvSpPr/>
      </dsp:nvSpPr>
      <dsp:spPr>
        <a:xfrm rot="5400000">
          <a:off x="-117451" y="119596"/>
          <a:ext cx="783012" cy="548108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 dirty="0"/>
        </a:p>
      </dsp:txBody>
      <dsp:txXfrm rot="-5400000">
        <a:off x="1" y="276198"/>
        <a:ext cx="548108" cy="234904"/>
      </dsp:txXfrm>
    </dsp:sp>
    <dsp:sp modelId="{13AF8B81-70F7-A441-96B6-9C5F788A7D7D}">
      <dsp:nvSpPr>
        <dsp:cNvPr id="0" name=""/>
        <dsp:cNvSpPr/>
      </dsp:nvSpPr>
      <dsp:spPr>
        <a:xfrm rot="5400000">
          <a:off x="4359818" y="-3809565"/>
          <a:ext cx="508958" cy="813237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0" i="0" kern="1200" dirty="0"/>
            <a:t>Scheduling and Calendars</a:t>
          </a:r>
          <a:endParaRPr lang="en-US" sz="2400" kern="1200" dirty="0"/>
        </a:p>
      </dsp:txBody>
      <dsp:txXfrm rot="-5400000">
        <a:off x="548109" y="26989"/>
        <a:ext cx="8107532" cy="459268"/>
      </dsp:txXfrm>
    </dsp:sp>
    <dsp:sp modelId="{6F0DC17A-6F60-0E4C-8E09-9A303620A64F}">
      <dsp:nvSpPr>
        <dsp:cNvPr id="0" name=""/>
        <dsp:cNvSpPr/>
      </dsp:nvSpPr>
      <dsp:spPr>
        <a:xfrm rot="5400000">
          <a:off x="-117451" y="802822"/>
          <a:ext cx="783012" cy="548108"/>
        </a:xfrm>
        <a:prstGeom prst="chevron">
          <a:avLst/>
        </a:prstGeom>
        <a:gradFill rotWithShape="0">
          <a:gsLst>
            <a:gs pos="0">
              <a:schemeClr val="accent2">
                <a:hueOff val="-3953144"/>
                <a:satOff val="18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-3953144"/>
                <a:satOff val="18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-3953144"/>
              <a:satOff val="180"/>
              <a:lumOff val="0"/>
              <a:alphaOff val="0"/>
            </a:schemeClr>
          </a:solidFill>
          <a:prstDash val="solid"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 dirty="0"/>
        </a:p>
      </dsp:txBody>
      <dsp:txXfrm rot="-5400000">
        <a:off x="1" y="959424"/>
        <a:ext cx="548108" cy="234904"/>
      </dsp:txXfrm>
    </dsp:sp>
    <dsp:sp modelId="{F838095A-9BF0-A344-8DA3-381447BD1994}">
      <dsp:nvSpPr>
        <dsp:cNvPr id="0" name=""/>
        <dsp:cNvSpPr/>
      </dsp:nvSpPr>
      <dsp:spPr>
        <a:xfrm rot="5400000">
          <a:off x="4359818" y="-3126339"/>
          <a:ext cx="508958" cy="813237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-3953144"/>
              <a:satOff val="18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0" i="0" kern="1200" dirty="0"/>
            <a:t>Cleaning and Disinfection Protocols</a:t>
          </a:r>
          <a:endParaRPr lang="en-US" sz="2400" kern="1200" dirty="0"/>
        </a:p>
      </dsp:txBody>
      <dsp:txXfrm rot="-5400000">
        <a:off x="548109" y="710215"/>
        <a:ext cx="8107532" cy="459268"/>
      </dsp:txXfrm>
    </dsp:sp>
    <dsp:sp modelId="{225213E7-E7AA-DB47-91A1-6166E5313BFD}">
      <dsp:nvSpPr>
        <dsp:cNvPr id="0" name=""/>
        <dsp:cNvSpPr/>
      </dsp:nvSpPr>
      <dsp:spPr>
        <a:xfrm rot="5400000">
          <a:off x="-117451" y="1486048"/>
          <a:ext cx="783012" cy="548108"/>
        </a:xfrm>
        <a:prstGeom prst="chevron">
          <a:avLst/>
        </a:prstGeom>
        <a:gradFill rotWithShape="0">
          <a:gsLst>
            <a:gs pos="0">
              <a:schemeClr val="accent2">
                <a:hueOff val="-7906288"/>
                <a:satOff val="36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-7906288"/>
                <a:satOff val="36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-7906288"/>
              <a:satOff val="360"/>
              <a:lumOff val="0"/>
              <a:alphaOff val="0"/>
            </a:schemeClr>
          </a:solidFill>
          <a:prstDash val="solid"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 dirty="0"/>
        </a:p>
      </dsp:txBody>
      <dsp:txXfrm rot="-5400000">
        <a:off x="1" y="1642650"/>
        <a:ext cx="548108" cy="234904"/>
      </dsp:txXfrm>
    </dsp:sp>
    <dsp:sp modelId="{3B35DCF2-5AD4-B942-85CC-76950B31396A}">
      <dsp:nvSpPr>
        <dsp:cNvPr id="0" name=""/>
        <dsp:cNvSpPr/>
      </dsp:nvSpPr>
      <dsp:spPr>
        <a:xfrm rot="5400000">
          <a:off x="4359818" y="-2443112"/>
          <a:ext cx="508958" cy="813237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-7906288"/>
              <a:satOff val="36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0" i="0" kern="1200" dirty="0"/>
            <a:t>Costs and Billing</a:t>
          </a:r>
          <a:endParaRPr lang="en-US" sz="2400" kern="1200" dirty="0"/>
        </a:p>
      </dsp:txBody>
      <dsp:txXfrm rot="-5400000">
        <a:off x="548109" y="1393442"/>
        <a:ext cx="8107532" cy="459268"/>
      </dsp:txXfrm>
    </dsp:sp>
    <dsp:sp modelId="{A49D64B6-060B-D749-A030-7697D20DFEC5}">
      <dsp:nvSpPr>
        <dsp:cNvPr id="0" name=""/>
        <dsp:cNvSpPr/>
      </dsp:nvSpPr>
      <dsp:spPr>
        <a:xfrm rot="5400000">
          <a:off x="-117451" y="2169274"/>
          <a:ext cx="783012" cy="548108"/>
        </a:xfrm>
        <a:prstGeom prst="chevron">
          <a:avLst/>
        </a:prstGeom>
        <a:gradFill rotWithShape="0">
          <a:gsLst>
            <a:gs pos="0">
              <a:schemeClr val="accent2">
                <a:hueOff val="-11859433"/>
                <a:satOff val="541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-11859433"/>
                <a:satOff val="541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-11859433"/>
              <a:satOff val="541"/>
              <a:lumOff val="0"/>
              <a:alphaOff val="0"/>
            </a:schemeClr>
          </a:solidFill>
          <a:prstDash val="solid"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 dirty="0"/>
        </a:p>
      </dsp:txBody>
      <dsp:txXfrm rot="-5400000">
        <a:off x="1" y="2325876"/>
        <a:ext cx="548108" cy="234904"/>
      </dsp:txXfrm>
    </dsp:sp>
    <dsp:sp modelId="{D3C7FBC4-CB93-C34F-B35E-E86A10FC5439}">
      <dsp:nvSpPr>
        <dsp:cNvPr id="0" name=""/>
        <dsp:cNvSpPr/>
      </dsp:nvSpPr>
      <dsp:spPr>
        <a:xfrm rot="5400000">
          <a:off x="4359818" y="-1759886"/>
          <a:ext cx="508958" cy="813237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-11859433"/>
              <a:satOff val="541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0" i="0" kern="1200" dirty="0"/>
            <a:t>Animal Housing &amp; Disaster Plan</a:t>
          </a:r>
          <a:endParaRPr lang="en-US" sz="2400" kern="1200" dirty="0"/>
        </a:p>
      </dsp:txBody>
      <dsp:txXfrm rot="-5400000">
        <a:off x="548109" y="2076668"/>
        <a:ext cx="8107532" cy="459268"/>
      </dsp:txXfrm>
    </dsp:sp>
    <dsp:sp modelId="{BE35EE39-9BE5-EF40-8E16-0CB29B8D513A}">
      <dsp:nvSpPr>
        <dsp:cNvPr id="0" name=""/>
        <dsp:cNvSpPr/>
      </dsp:nvSpPr>
      <dsp:spPr>
        <a:xfrm rot="5400000">
          <a:off x="-117451" y="2852501"/>
          <a:ext cx="783012" cy="548108"/>
        </a:xfrm>
        <a:prstGeom prst="chevron">
          <a:avLst/>
        </a:prstGeom>
        <a:gradFill rotWithShape="0">
          <a:gsLst>
            <a:gs pos="0">
              <a:schemeClr val="accent2">
                <a:hueOff val="-15812576"/>
                <a:satOff val="721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-15812576"/>
                <a:satOff val="721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-15812576"/>
              <a:satOff val="721"/>
              <a:lumOff val="0"/>
              <a:alphaOff val="0"/>
            </a:schemeClr>
          </a:solidFill>
          <a:prstDash val="solid"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 dirty="0"/>
        </a:p>
      </dsp:txBody>
      <dsp:txXfrm rot="-5400000">
        <a:off x="1" y="3009103"/>
        <a:ext cx="548108" cy="234904"/>
      </dsp:txXfrm>
    </dsp:sp>
    <dsp:sp modelId="{18DA9D14-D237-9B41-8711-249B13B42018}">
      <dsp:nvSpPr>
        <dsp:cNvPr id="0" name=""/>
        <dsp:cNvSpPr/>
      </dsp:nvSpPr>
      <dsp:spPr>
        <a:xfrm rot="5400000">
          <a:off x="4359818" y="-1076660"/>
          <a:ext cx="508958" cy="813237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-15812576"/>
              <a:satOff val="721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Site Safety</a:t>
          </a:r>
        </a:p>
      </dsp:txBody>
      <dsp:txXfrm rot="-5400000">
        <a:off x="548109" y="2759894"/>
        <a:ext cx="8107532" cy="459268"/>
      </dsp:txXfrm>
    </dsp:sp>
    <dsp:sp modelId="{224283D1-691D-7C4E-BC46-7573D7D4B3F1}">
      <dsp:nvSpPr>
        <dsp:cNvPr id="0" name=""/>
        <dsp:cNvSpPr/>
      </dsp:nvSpPr>
      <dsp:spPr>
        <a:xfrm rot="5400000">
          <a:off x="-117451" y="3535727"/>
          <a:ext cx="783012" cy="548108"/>
        </a:xfrm>
        <a:prstGeom prst="chevron">
          <a:avLst/>
        </a:prstGeom>
        <a:gradFill rotWithShape="0">
          <a:gsLst>
            <a:gs pos="0">
              <a:schemeClr val="accent2">
                <a:hueOff val="-19765721"/>
                <a:satOff val="901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-19765721"/>
                <a:satOff val="901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-19765721"/>
              <a:satOff val="901"/>
              <a:lumOff val="0"/>
              <a:alphaOff val="0"/>
            </a:schemeClr>
          </a:solidFill>
          <a:prstDash val="solid"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 dirty="0"/>
        </a:p>
      </dsp:txBody>
      <dsp:txXfrm rot="-5400000">
        <a:off x="1" y="3692329"/>
        <a:ext cx="548108" cy="234904"/>
      </dsp:txXfrm>
    </dsp:sp>
    <dsp:sp modelId="{5E794CB4-F6F2-5C44-B72F-46132312B267}">
      <dsp:nvSpPr>
        <dsp:cNvPr id="0" name=""/>
        <dsp:cNvSpPr/>
      </dsp:nvSpPr>
      <dsp:spPr>
        <a:xfrm rot="5400000">
          <a:off x="4359818" y="-393434"/>
          <a:ext cx="508958" cy="813237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-19765721"/>
              <a:satOff val="901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0" i="0" kern="1200" dirty="0"/>
            <a:t>Publishing your paper- Don’t forget to mention us!</a:t>
          </a:r>
          <a:endParaRPr lang="en-US" sz="2400" kern="1200" dirty="0"/>
        </a:p>
      </dsp:txBody>
      <dsp:txXfrm rot="-5400000">
        <a:off x="548109" y="3443120"/>
        <a:ext cx="8107532" cy="4592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F09461-56A6-CE4E-93C9-8504A50359AA}">
      <dsp:nvSpPr>
        <dsp:cNvPr id="0" name=""/>
        <dsp:cNvSpPr/>
      </dsp:nvSpPr>
      <dsp:spPr>
        <a:xfrm rot="5400000">
          <a:off x="-139175" y="152296"/>
          <a:ext cx="927835" cy="649485"/>
        </a:xfrm>
        <a:prstGeom prst="chevron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 rot="-5400000">
        <a:off x="1" y="337864"/>
        <a:ext cx="649485" cy="278350"/>
      </dsp:txXfrm>
    </dsp:sp>
    <dsp:sp modelId="{4BD40B15-8F2F-D74B-BCC5-85E79DA51207}">
      <dsp:nvSpPr>
        <dsp:cNvPr id="0" name=""/>
        <dsp:cNvSpPr/>
      </dsp:nvSpPr>
      <dsp:spPr>
        <a:xfrm rot="5400000">
          <a:off x="5132523" y="-4480929"/>
          <a:ext cx="625118" cy="959119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0" i="0" kern="1200" dirty="0"/>
            <a:t>Ensure room has been properly cleaned prior to bringing in animals</a:t>
          </a:r>
          <a:endParaRPr lang="en-US" sz="18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If it is not sufficiently clean, let BTC staff know immediately</a:t>
          </a:r>
        </a:p>
      </dsp:txBody>
      <dsp:txXfrm rot="-5400000">
        <a:off x="649485" y="32625"/>
        <a:ext cx="9560678" cy="564086"/>
      </dsp:txXfrm>
    </dsp:sp>
    <dsp:sp modelId="{BD77B7F9-E423-1840-B313-B3716DD9A103}">
      <dsp:nvSpPr>
        <dsp:cNvPr id="0" name=""/>
        <dsp:cNvSpPr/>
      </dsp:nvSpPr>
      <dsp:spPr>
        <a:xfrm rot="5400000">
          <a:off x="-139175" y="967399"/>
          <a:ext cx="927835" cy="649485"/>
        </a:xfrm>
        <a:prstGeom prst="chevron">
          <a:avLst/>
        </a:prstGeom>
        <a:solidFill>
          <a:schemeClr val="accent5">
            <a:alpha val="90000"/>
            <a:hueOff val="0"/>
            <a:satOff val="0"/>
            <a:lumOff val="0"/>
            <a:alphaOff val="-10000"/>
          </a:schemeClr>
        </a:solidFill>
        <a:ln w="19050" cap="rnd" cmpd="sng" algn="ctr">
          <a:solidFill>
            <a:schemeClr val="accent5">
              <a:alpha val="90000"/>
              <a:hueOff val="0"/>
              <a:satOff val="0"/>
              <a:lumOff val="0"/>
              <a:alphaOff val="-1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 rot="-5400000">
        <a:off x="1" y="1152967"/>
        <a:ext cx="649485" cy="278350"/>
      </dsp:txXfrm>
    </dsp:sp>
    <dsp:sp modelId="{E372A7AA-F68C-2440-B639-9ED82084CD8E}">
      <dsp:nvSpPr>
        <dsp:cNvPr id="0" name=""/>
        <dsp:cNvSpPr/>
      </dsp:nvSpPr>
      <dsp:spPr>
        <a:xfrm rot="5400000">
          <a:off x="5143535" y="-3665827"/>
          <a:ext cx="603093" cy="959119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alpha val="90000"/>
              <a:hueOff val="0"/>
              <a:satOff val="0"/>
              <a:lumOff val="0"/>
              <a:alphaOff val="-1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0" i="0" kern="1200" dirty="0"/>
            <a:t>Wipe down all surfaces and equipment with </a:t>
          </a:r>
          <a:r>
            <a:rPr lang="en-US" sz="1800" b="0" i="0" kern="1200" dirty="0" err="1"/>
            <a:t>Strikebac</a:t>
          </a:r>
          <a:endParaRPr lang="en-US" sz="1800" kern="1200" dirty="0"/>
        </a:p>
      </dsp:txBody>
      <dsp:txXfrm rot="-5400000">
        <a:off x="649485" y="857664"/>
        <a:ext cx="9561753" cy="544211"/>
      </dsp:txXfrm>
    </dsp:sp>
    <dsp:sp modelId="{29763433-5423-0B47-91FB-5FA5E568BF2F}">
      <dsp:nvSpPr>
        <dsp:cNvPr id="0" name=""/>
        <dsp:cNvSpPr/>
      </dsp:nvSpPr>
      <dsp:spPr>
        <a:xfrm rot="5400000">
          <a:off x="-139175" y="1782501"/>
          <a:ext cx="927835" cy="649485"/>
        </a:xfrm>
        <a:prstGeom prst="chevron">
          <a:avLst/>
        </a:prstGeom>
        <a:solidFill>
          <a:schemeClr val="accent5">
            <a:alpha val="90000"/>
            <a:hueOff val="0"/>
            <a:satOff val="0"/>
            <a:lumOff val="0"/>
            <a:alphaOff val="-20000"/>
          </a:schemeClr>
        </a:solidFill>
        <a:ln w="19050" cap="rnd" cmpd="sng" algn="ctr">
          <a:solidFill>
            <a:schemeClr val="accent5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 rot="-5400000">
        <a:off x="1" y="1968069"/>
        <a:ext cx="649485" cy="278350"/>
      </dsp:txXfrm>
    </dsp:sp>
    <dsp:sp modelId="{EBAB1AC8-D1E8-E148-A5EA-39733A64A642}">
      <dsp:nvSpPr>
        <dsp:cNvPr id="0" name=""/>
        <dsp:cNvSpPr/>
      </dsp:nvSpPr>
      <dsp:spPr>
        <a:xfrm rot="5400000">
          <a:off x="5143535" y="-2850724"/>
          <a:ext cx="603093" cy="959119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0" i="0" kern="1200" dirty="0"/>
            <a:t>Wipe down cart shelves with </a:t>
          </a:r>
          <a:r>
            <a:rPr lang="en-US" sz="1800" b="0" i="0" kern="1200" dirty="0" err="1"/>
            <a:t>Strikebac</a:t>
          </a:r>
          <a:endParaRPr lang="en-US" sz="1800" kern="1200" dirty="0"/>
        </a:p>
      </dsp:txBody>
      <dsp:txXfrm rot="-5400000">
        <a:off x="649485" y="1672767"/>
        <a:ext cx="9561753" cy="544211"/>
      </dsp:txXfrm>
    </dsp:sp>
    <dsp:sp modelId="{E7DB4269-1D3C-134B-8AD3-7E936AAF8D51}">
      <dsp:nvSpPr>
        <dsp:cNvPr id="0" name=""/>
        <dsp:cNvSpPr/>
      </dsp:nvSpPr>
      <dsp:spPr>
        <a:xfrm rot="5400000">
          <a:off x="-139175" y="2597603"/>
          <a:ext cx="927835" cy="649485"/>
        </a:xfrm>
        <a:prstGeom prst="chevron">
          <a:avLst/>
        </a:prstGeom>
        <a:solidFill>
          <a:schemeClr val="accent5">
            <a:alpha val="90000"/>
            <a:hueOff val="0"/>
            <a:satOff val="0"/>
            <a:lumOff val="0"/>
            <a:alphaOff val="-30000"/>
          </a:schemeClr>
        </a:solidFill>
        <a:ln w="19050" cap="rnd" cmpd="sng" algn="ctr">
          <a:solidFill>
            <a:schemeClr val="accent5">
              <a:alpha val="90000"/>
              <a:hueOff val="0"/>
              <a:satOff val="0"/>
              <a:lumOff val="0"/>
              <a:alphaOff val="-3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 rot="-5400000">
        <a:off x="1" y="2783171"/>
        <a:ext cx="649485" cy="278350"/>
      </dsp:txXfrm>
    </dsp:sp>
    <dsp:sp modelId="{0DD70873-385C-0542-8809-8F2A9AC7B7C0}">
      <dsp:nvSpPr>
        <dsp:cNvPr id="0" name=""/>
        <dsp:cNvSpPr/>
      </dsp:nvSpPr>
      <dsp:spPr>
        <a:xfrm rot="5400000">
          <a:off x="5143535" y="-2035622"/>
          <a:ext cx="603093" cy="959119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alpha val="90000"/>
              <a:hueOff val="0"/>
              <a:satOff val="0"/>
              <a:lumOff val="0"/>
              <a:alphaOff val="-3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0" i="0" kern="1200" dirty="0"/>
            <a:t>Bring in animals for acclimation</a:t>
          </a:r>
          <a:endParaRPr lang="en-US" sz="1800" kern="1200" dirty="0"/>
        </a:p>
      </dsp:txBody>
      <dsp:txXfrm rot="-5400000">
        <a:off x="649485" y="2487869"/>
        <a:ext cx="9561753" cy="544211"/>
      </dsp:txXfrm>
    </dsp:sp>
    <dsp:sp modelId="{EF796281-8FE3-5F49-9A0C-CDB5C1F4EE15}">
      <dsp:nvSpPr>
        <dsp:cNvPr id="0" name=""/>
        <dsp:cNvSpPr/>
      </dsp:nvSpPr>
      <dsp:spPr>
        <a:xfrm rot="5400000">
          <a:off x="-139175" y="3618065"/>
          <a:ext cx="927835" cy="649485"/>
        </a:xfrm>
        <a:prstGeom prst="chevron">
          <a:avLst/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 w="19050" cap="rnd" cmpd="sng" algn="ctr">
          <a:solidFill>
            <a:schemeClr val="accent5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 rot="-5400000">
        <a:off x="1" y="3803633"/>
        <a:ext cx="649485" cy="278350"/>
      </dsp:txXfrm>
    </dsp:sp>
    <dsp:sp modelId="{34AD6F31-64B7-4B47-B98C-57DF03FB368D}">
      <dsp:nvSpPr>
        <dsp:cNvPr id="0" name=""/>
        <dsp:cNvSpPr/>
      </dsp:nvSpPr>
      <dsp:spPr>
        <a:xfrm rot="5400000">
          <a:off x="4938176" y="-1015160"/>
          <a:ext cx="1013811" cy="959119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0" i="0" kern="1200" dirty="0"/>
            <a:t>In between each animal, clean with </a:t>
          </a:r>
          <a:r>
            <a:rPr lang="en-US" sz="1800" b="0" i="0" kern="1200" dirty="0" err="1"/>
            <a:t>Strikebac</a:t>
          </a:r>
          <a:r>
            <a:rPr lang="en-US" sz="1800" b="0" i="0" kern="1200" dirty="0"/>
            <a:t> or 70% Ethanol</a:t>
          </a:r>
          <a:endParaRPr lang="en-US" sz="18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0" i="0" kern="1200" dirty="0"/>
            <a:t>This will depend on the “risk level” of your animals, as well as behavior protocols</a:t>
          </a:r>
          <a:endParaRPr lang="en-US" sz="1400" kern="1200" dirty="0"/>
        </a:p>
      </dsp:txBody>
      <dsp:txXfrm rot="-5400000">
        <a:off x="649485" y="3323021"/>
        <a:ext cx="9541704" cy="9148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E1CEFB-7194-A54A-A4C3-E50A0DB6F128}">
      <dsp:nvSpPr>
        <dsp:cNvPr id="0" name=""/>
        <dsp:cNvSpPr/>
      </dsp:nvSpPr>
      <dsp:spPr>
        <a:xfrm rot="5400000">
          <a:off x="-91250" y="63953"/>
          <a:ext cx="811870" cy="690427"/>
        </a:xfrm>
        <a:prstGeom prst="chevron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 dirty="0"/>
        </a:p>
      </dsp:txBody>
      <dsp:txXfrm rot="-5400000">
        <a:off x="-30528" y="348446"/>
        <a:ext cx="690427" cy="121443"/>
      </dsp:txXfrm>
    </dsp:sp>
    <dsp:sp modelId="{FAF651B5-55CF-394F-9564-46A16AFBA289}">
      <dsp:nvSpPr>
        <dsp:cNvPr id="0" name=""/>
        <dsp:cNvSpPr/>
      </dsp:nvSpPr>
      <dsp:spPr>
        <a:xfrm rot="5400000">
          <a:off x="5171165" y="-4569094"/>
          <a:ext cx="527715" cy="967236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0" i="0" kern="1200" dirty="0"/>
            <a:t>After testing is complete, return animals to their housing room</a:t>
          </a:r>
          <a:endParaRPr lang="en-US" sz="1600" kern="1200" dirty="0"/>
        </a:p>
      </dsp:txBody>
      <dsp:txXfrm rot="-5400000">
        <a:off x="598839" y="28993"/>
        <a:ext cx="9646608" cy="476193"/>
      </dsp:txXfrm>
    </dsp:sp>
    <dsp:sp modelId="{3EA96C2C-3890-2246-A268-BCAC0C99C0DA}">
      <dsp:nvSpPr>
        <dsp:cNvPr id="0" name=""/>
        <dsp:cNvSpPr/>
      </dsp:nvSpPr>
      <dsp:spPr>
        <a:xfrm rot="5400000">
          <a:off x="-91250" y="777180"/>
          <a:ext cx="811870" cy="690427"/>
        </a:xfrm>
        <a:prstGeom prst="chevron">
          <a:avLst/>
        </a:prstGeom>
        <a:solidFill>
          <a:schemeClr val="accent6">
            <a:shade val="80000"/>
            <a:hueOff val="8981"/>
            <a:satOff val="-104"/>
            <a:lumOff val="5316"/>
            <a:alphaOff val="0"/>
          </a:schemeClr>
        </a:solidFill>
        <a:ln w="19050" cap="rnd" cmpd="sng" algn="ctr">
          <a:solidFill>
            <a:schemeClr val="accent6">
              <a:shade val="80000"/>
              <a:hueOff val="8981"/>
              <a:satOff val="-104"/>
              <a:lumOff val="531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 dirty="0"/>
        </a:p>
      </dsp:txBody>
      <dsp:txXfrm rot="-5400000">
        <a:off x="-30528" y="1061673"/>
        <a:ext cx="690427" cy="121443"/>
      </dsp:txXfrm>
    </dsp:sp>
    <dsp:sp modelId="{151FED75-DEF6-4F4B-BC1E-64FF77795EF3}">
      <dsp:nvSpPr>
        <dsp:cNvPr id="0" name=""/>
        <dsp:cNvSpPr/>
      </dsp:nvSpPr>
      <dsp:spPr>
        <a:xfrm rot="5400000">
          <a:off x="5171165" y="-3855868"/>
          <a:ext cx="527715" cy="967236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6">
              <a:shade val="80000"/>
              <a:hueOff val="8981"/>
              <a:satOff val="-104"/>
              <a:lumOff val="531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0" i="0" kern="1200" dirty="0"/>
            <a:t>Wipe down all surfaces and equipment with </a:t>
          </a:r>
          <a:r>
            <a:rPr lang="en-US" sz="1600" b="0" i="0" kern="1200" dirty="0" err="1"/>
            <a:t>Strikebac</a:t>
          </a:r>
          <a:endParaRPr lang="en-US" sz="1600" kern="1200" dirty="0"/>
        </a:p>
      </dsp:txBody>
      <dsp:txXfrm rot="-5400000">
        <a:off x="598839" y="742219"/>
        <a:ext cx="9646608" cy="476193"/>
      </dsp:txXfrm>
    </dsp:sp>
    <dsp:sp modelId="{179952B6-EC7B-4048-93DD-D7701D174FD1}">
      <dsp:nvSpPr>
        <dsp:cNvPr id="0" name=""/>
        <dsp:cNvSpPr/>
      </dsp:nvSpPr>
      <dsp:spPr>
        <a:xfrm rot="5400000">
          <a:off x="-91250" y="1490406"/>
          <a:ext cx="811870" cy="690427"/>
        </a:xfrm>
        <a:prstGeom prst="chevron">
          <a:avLst/>
        </a:prstGeom>
        <a:solidFill>
          <a:schemeClr val="accent6">
            <a:shade val="80000"/>
            <a:hueOff val="17961"/>
            <a:satOff val="-209"/>
            <a:lumOff val="10631"/>
            <a:alphaOff val="0"/>
          </a:schemeClr>
        </a:solidFill>
        <a:ln w="19050" cap="rnd" cmpd="sng" algn="ctr">
          <a:solidFill>
            <a:schemeClr val="accent6">
              <a:shade val="80000"/>
              <a:hueOff val="17961"/>
              <a:satOff val="-209"/>
              <a:lumOff val="1063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 dirty="0"/>
        </a:p>
      </dsp:txBody>
      <dsp:txXfrm rot="-5400000">
        <a:off x="-30528" y="1774899"/>
        <a:ext cx="690427" cy="121443"/>
      </dsp:txXfrm>
    </dsp:sp>
    <dsp:sp modelId="{B65E8B1F-DE32-B440-B48B-3711A1FE2604}">
      <dsp:nvSpPr>
        <dsp:cNvPr id="0" name=""/>
        <dsp:cNvSpPr/>
      </dsp:nvSpPr>
      <dsp:spPr>
        <a:xfrm rot="5400000">
          <a:off x="5171165" y="-3142641"/>
          <a:ext cx="527715" cy="967236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6">
              <a:shade val="80000"/>
              <a:hueOff val="17961"/>
              <a:satOff val="-209"/>
              <a:lumOff val="1063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After disinfecting, disassemble equipment and put it back into the designated storage space </a:t>
          </a:r>
        </a:p>
      </dsp:txBody>
      <dsp:txXfrm rot="-5400000">
        <a:off x="598839" y="1455446"/>
        <a:ext cx="9646608" cy="476193"/>
      </dsp:txXfrm>
    </dsp:sp>
    <dsp:sp modelId="{65A2CBB8-FCEF-DE45-8467-0C5D8571B412}">
      <dsp:nvSpPr>
        <dsp:cNvPr id="0" name=""/>
        <dsp:cNvSpPr/>
      </dsp:nvSpPr>
      <dsp:spPr>
        <a:xfrm rot="5400000">
          <a:off x="-91250" y="2203633"/>
          <a:ext cx="811870" cy="690427"/>
        </a:xfrm>
        <a:prstGeom prst="chevron">
          <a:avLst/>
        </a:prstGeom>
        <a:solidFill>
          <a:schemeClr val="accent6">
            <a:shade val="80000"/>
            <a:hueOff val="26942"/>
            <a:satOff val="-313"/>
            <a:lumOff val="15947"/>
            <a:alphaOff val="0"/>
          </a:schemeClr>
        </a:solidFill>
        <a:ln w="19050" cap="rnd" cmpd="sng" algn="ctr">
          <a:solidFill>
            <a:schemeClr val="accent6">
              <a:shade val="80000"/>
              <a:hueOff val="26942"/>
              <a:satOff val="-313"/>
              <a:lumOff val="1594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 dirty="0"/>
        </a:p>
      </dsp:txBody>
      <dsp:txXfrm rot="-5400000">
        <a:off x="-30528" y="2488126"/>
        <a:ext cx="690427" cy="121443"/>
      </dsp:txXfrm>
    </dsp:sp>
    <dsp:sp modelId="{17F12FE3-0C6A-9F45-BD42-6089AD26FEAC}">
      <dsp:nvSpPr>
        <dsp:cNvPr id="0" name=""/>
        <dsp:cNvSpPr/>
      </dsp:nvSpPr>
      <dsp:spPr>
        <a:xfrm rot="5400000">
          <a:off x="5171165" y="-2429415"/>
          <a:ext cx="527715" cy="967236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6">
              <a:shade val="80000"/>
              <a:hueOff val="26942"/>
              <a:satOff val="-313"/>
              <a:lumOff val="1594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0" i="0" kern="1200" dirty="0"/>
            <a:t>Sweep the floors, disinfect with the spray mop, and </a:t>
          </a:r>
          <a:r>
            <a:rPr lang="en-US" sz="1600" b="1" i="0" u="sng" kern="1200" dirty="0"/>
            <a:t>place the trash can in the hallway</a:t>
          </a:r>
          <a:endParaRPr lang="en-US" sz="1600" b="1" u="sng" kern="1200" dirty="0"/>
        </a:p>
      </dsp:txBody>
      <dsp:txXfrm rot="-5400000">
        <a:off x="598839" y="2168672"/>
        <a:ext cx="9646608" cy="476193"/>
      </dsp:txXfrm>
    </dsp:sp>
    <dsp:sp modelId="{CEE3FC4D-C4B6-D642-A2FE-ACBD6658DA7F}">
      <dsp:nvSpPr>
        <dsp:cNvPr id="0" name=""/>
        <dsp:cNvSpPr/>
      </dsp:nvSpPr>
      <dsp:spPr>
        <a:xfrm rot="5400000">
          <a:off x="-91250" y="2941227"/>
          <a:ext cx="811870" cy="690427"/>
        </a:xfrm>
        <a:prstGeom prst="chevron">
          <a:avLst/>
        </a:prstGeom>
        <a:solidFill>
          <a:schemeClr val="accent6">
            <a:shade val="80000"/>
            <a:hueOff val="35922"/>
            <a:satOff val="-418"/>
            <a:lumOff val="21262"/>
            <a:alphaOff val="0"/>
          </a:schemeClr>
        </a:solidFill>
        <a:ln w="19050" cap="rnd" cmpd="sng" algn="ctr">
          <a:solidFill>
            <a:schemeClr val="accent6">
              <a:shade val="80000"/>
              <a:hueOff val="35922"/>
              <a:satOff val="-418"/>
              <a:lumOff val="2126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 dirty="0"/>
        </a:p>
      </dsp:txBody>
      <dsp:txXfrm rot="-5400000">
        <a:off x="-30528" y="3225720"/>
        <a:ext cx="690427" cy="121443"/>
      </dsp:txXfrm>
    </dsp:sp>
    <dsp:sp modelId="{4F226862-EE2E-5F40-96BD-1D43DB3CCABD}">
      <dsp:nvSpPr>
        <dsp:cNvPr id="0" name=""/>
        <dsp:cNvSpPr/>
      </dsp:nvSpPr>
      <dsp:spPr>
        <a:xfrm rot="5400000">
          <a:off x="5146798" y="-1691821"/>
          <a:ext cx="576450" cy="967236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6">
              <a:shade val="80000"/>
              <a:hueOff val="35922"/>
              <a:satOff val="-418"/>
              <a:lumOff val="2126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1" kern="1200" dirty="0"/>
            <a:t>                  YOU ARE RESPONSIBLE </a:t>
          </a:r>
          <a:r>
            <a:rPr lang="en-US" sz="1600" kern="1200" dirty="0"/>
            <a:t>FOR PROPER HANDLING AND DISPOSAL OF ANY MATERIALS YOU BRING INTO THE FACILITY, including sharps, controlled substances, and other chemicals</a:t>
          </a:r>
        </a:p>
      </dsp:txBody>
      <dsp:txXfrm rot="-5400000">
        <a:off x="598839" y="2884278"/>
        <a:ext cx="9644229" cy="520170"/>
      </dsp:txXfrm>
    </dsp:sp>
    <dsp:sp modelId="{D0B85A95-67D5-CB4A-8639-CFB86A71083B}">
      <dsp:nvSpPr>
        <dsp:cNvPr id="0" name=""/>
        <dsp:cNvSpPr/>
      </dsp:nvSpPr>
      <dsp:spPr>
        <a:xfrm rot="5400000">
          <a:off x="-91250" y="3654454"/>
          <a:ext cx="811870" cy="690427"/>
        </a:xfrm>
        <a:prstGeom prst="chevron">
          <a:avLst/>
        </a:prstGeom>
        <a:solidFill>
          <a:schemeClr val="accent6">
            <a:shade val="80000"/>
            <a:hueOff val="44903"/>
            <a:satOff val="-522"/>
            <a:lumOff val="26578"/>
            <a:alphaOff val="0"/>
          </a:schemeClr>
        </a:solidFill>
        <a:ln w="19050" cap="rnd" cmpd="sng" algn="ctr">
          <a:solidFill>
            <a:schemeClr val="accent6">
              <a:shade val="80000"/>
              <a:hueOff val="44903"/>
              <a:satOff val="-522"/>
              <a:lumOff val="265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 dirty="0"/>
        </a:p>
      </dsp:txBody>
      <dsp:txXfrm rot="-5400000">
        <a:off x="-30528" y="3938947"/>
        <a:ext cx="690427" cy="121443"/>
      </dsp:txXfrm>
    </dsp:sp>
    <dsp:sp modelId="{0963816E-F366-7B45-BD46-2B463526795F}">
      <dsp:nvSpPr>
        <dsp:cNvPr id="0" name=""/>
        <dsp:cNvSpPr/>
      </dsp:nvSpPr>
      <dsp:spPr>
        <a:xfrm rot="5400000">
          <a:off x="5171165" y="-978594"/>
          <a:ext cx="527715" cy="967236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6">
              <a:shade val="80000"/>
              <a:hueOff val="44903"/>
              <a:satOff val="-522"/>
              <a:lumOff val="265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0" i="0" kern="1200" dirty="0"/>
            <a:t>Record your name, the date and time in the cleaning log on the door</a:t>
          </a:r>
          <a:endParaRPr lang="en-US" sz="1600" kern="1200" dirty="0"/>
        </a:p>
      </dsp:txBody>
      <dsp:txXfrm rot="-5400000">
        <a:off x="598839" y="3619493"/>
        <a:ext cx="9646608" cy="4761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174092B7-E220-4C93-84EA-368F24E3EEB0}" type="datetimeFigureOut">
              <a:rPr lang="en-US" smtClean="0"/>
              <a:t>6/28/20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2E08167F-BD7F-44A3-88F7-C64118D2C6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166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092B7-E220-4C93-84EA-368F24E3EEB0}" type="datetimeFigureOut">
              <a:rPr lang="en-US" smtClean="0"/>
              <a:t>6/28/20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8167F-BD7F-44A3-88F7-C64118D2C6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825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092B7-E220-4C93-84EA-368F24E3EEB0}" type="datetimeFigureOut">
              <a:rPr lang="en-US" smtClean="0"/>
              <a:t>6/28/20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8167F-BD7F-44A3-88F7-C64118D2C6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525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092B7-E220-4C93-84EA-368F24E3EEB0}" type="datetimeFigureOut">
              <a:rPr lang="en-US" smtClean="0"/>
              <a:t>6/28/20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8167F-BD7F-44A3-88F7-C64118D2C6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849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092B7-E220-4C93-84EA-368F24E3EEB0}" type="datetimeFigureOut">
              <a:rPr lang="en-US" smtClean="0"/>
              <a:t>6/28/20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8167F-BD7F-44A3-88F7-C64118D2C6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549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092B7-E220-4C93-84EA-368F24E3EEB0}" type="datetimeFigureOut">
              <a:rPr lang="en-US" smtClean="0"/>
              <a:t>6/28/20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8167F-BD7F-44A3-88F7-C64118D2C6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7186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092B7-E220-4C93-84EA-368F24E3EEB0}" type="datetimeFigureOut">
              <a:rPr lang="en-US" smtClean="0"/>
              <a:t>6/28/20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8167F-BD7F-44A3-88F7-C64118D2C6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7476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174092B7-E220-4C93-84EA-368F24E3EEB0}" type="datetimeFigureOut">
              <a:rPr lang="en-US" smtClean="0"/>
              <a:t>6/28/20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8167F-BD7F-44A3-88F7-C64118D2C6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2032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174092B7-E220-4C93-84EA-368F24E3EEB0}" type="datetimeFigureOut">
              <a:rPr lang="en-US" smtClean="0"/>
              <a:t>6/28/20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8167F-BD7F-44A3-88F7-C64118D2C6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083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092B7-E220-4C93-84EA-368F24E3EEB0}" type="datetimeFigureOut">
              <a:rPr lang="en-US" smtClean="0"/>
              <a:t>6/28/20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8167F-BD7F-44A3-88F7-C64118D2C6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571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092B7-E220-4C93-84EA-368F24E3EEB0}" type="datetimeFigureOut">
              <a:rPr lang="en-US" smtClean="0"/>
              <a:t>6/28/20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8167F-BD7F-44A3-88F7-C64118D2C6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303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092B7-E220-4C93-84EA-368F24E3EEB0}" type="datetimeFigureOut">
              <a:rPr lang="en-US" smtClean="0"/>
              <a:t>6/28/20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8167F-BD7F-44A3-88F7-C64118D2C6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581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092B7-E220-4C93-84EA-368F24E3EEB0}" type="datetimeFigureOut">
              <a:rPr lang="en-US" smtClean="0"/>
              <a:t>6/28/20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8167F-BD7F-44A3-88F7-C64118D2C6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896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092B7-E220-4C93-84EA-368F24E3EEB0}" type="datetimeFigureOut">
              <a:rPr lang="en-US" smtClean="0"/>
              <a:t>6/28/20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8167F-BD7F-44A3-88F7-C64118D2C6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646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092B7-E220-4C93-84EA-368F24E3EEB0}" type="datetimeFigureOut">
              <a:rPr lang="en-US" smtClean="0"/>
              <a:t>6/28/20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8167F-BD7F-44A3-88F7-C64118D2C6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697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092B7-E220-4C93-84EA-368F24E3EEB0}" type="datetimeFigureOut">
              <a:rPr lang="en-US" smtClean="0"/>
              <a:t>6/28/20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8167F-BD7F-44A3-88F7-C64118D2C6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139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092B7-E220-4C93-84EA-368F24E3EEB0}" type="datetimeFigureOut">
              <a:rPr lang="en-US" smtClean="0"/>
              <a:t>6/28/20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8167F-BD7F-44A3-88F7-C64118D2C6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797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174092B7-E220-4C93-84EA-368F24E3EEB0}" type="datetimeFigureOut">
              <a:rPr lang="en-US" smtClean="0"/>
              <a:t>6/28/20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2E08167F-BD7F-44A3-88F7-C64118D2C6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026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  <p:sldLayoutId id="2147483796" r:id="rId13"/>
    <p:sldLayoutId id="2147483797" r:id="rId14"/>
    <p:sldLayoutId id="2147483798" r:id="rId15"/>
    <p:sldLayoutId id="2147483799" r:id="rId16"/>
    <p:sldLayoutId id="214748380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ninteriano@mednet.ucla.edu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btc.psych.ucla.edu/user-guidelines/site-safety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btc.psych.ucla.edu/user-guidelines/cleaning-and-disinfecting-protocols/" TargetMode="External"/><Relationship Id="rId4" Type="http://schemas.openxmlformats.org/officeDocument/2006/relationships/hyperlink" Target="https://sites.lifesci.ucla.edu/btc/user-guidelines/arc-protocol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mailto:llueptow@psych.ucla.edu" TargetMode="External"/><Relationship Id="rId2" Type="http://schemas.openxmlformats.org/officeDocument/2006/relationships/hyperlink" Target="https://btc.psych.ucla.ed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tiff"/><Relationship Id="rId5" Type="http://schemas.openxmlformats.org/officeDocument/2006/relationships/image" Target="../media/image15.JPG"/><Relationship Id="rId4" Type="http://schemas.openxmlformats.org/officeDocument/2006/relationships/hyperlink" Target="mailto:irina.z.fanselowlab@gmail.com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2F1DF2C-2AB3-DD43-B065-5886798CA4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43" y="971258"/>
            <a:ext cx="6119869" cy="2824555"/>
          </a:xfrm>
          <a:prstGeom prst="rect">
            <a:avLst/>
          </a:prstGeom>
        </p:spPr>
      </p:pic>
      <p:sp>
        <p:nvSpPr>
          <p:cNvPr id="13" name="Title 12">
            <a:extLst>
              <a:ext uri="{FF2B5EF4-FFF2-40B4-BE49-F238E27FC236}">
                <a16:creationId xmlns:a16="http://schemas.microsoft.com/office/drawing/2014/main" id="{F786245C-54AA-D543-8EDD-BF1A11122E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9743" y="2560320"/>
            <a:ext cx="9973057" cy="3777637"/>
          </a:xfrm>
        </p:spPr>
        <p:txBody>
          <a:bodyPr/>
          <a:lstStyle/>
          <a:p>
            <a:r>
              <a:rPr lang="en-US" sz="4800" b="1" dirty="0"/>
              <a:t>Guidelines for Using the Behavioral Testing Core at UCLA</a:t>
            </a:r>
            <a:br>
              <a:rPr lang="en-US" sz="4800" dirty="0"/>
            </a:b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8538193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D2F3DB0-2247-C64F-A324-A335CD5BC2D0}"/>
              </a:ext>
            </a:extLst>
          </p:cNvPr>
          <p:cNvGrpSpPr/>
          <p:nvPr/>
        </p:nvGrpSpPr>
        <p:grpSpPr>
          <a:xfrm>
            <a:off x="469392" y="0"/>
            <a:ext cx="11253216" cy="2287426"/>
            <a:chOff x="469392" y="0"/>
            <a:chExt cx="11253216" cy="2287426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07B9E525-A0E0-7F4F-9CB2-FF4EF9655FAB}"/>
                </a:ext>
              </a:extLst>
            </p:cNvPr>
            <p:cNvSpPr/>
            <p:nvPr/>
          </p:nvSpPr>
          <p:spPr>
            <a:xfrm>
              <a:off x="469392" y="483010"/>
              <a:ext cx="11253216" cy="1804416"/>
            </a:xfrm>
            <a:custGeom>
              <a:avLst/>
              <a:gdLst>
                <a:gd name="connsiteX0" fmla="*/ 0 w 11253216"/>
                <a:gd name="connsiteY0" fmla="*/ 0 h 1804416"/>
                <a:gd name="connsiteX1" fmla="*/ 11253216 w 11253216"/>
                <a:gd name="connsiteY1" fmla="*/ 0 h 1804416"/>
                <a:gd name="connsiteX2" fmla="*/ 11228832 w 11253216"/>
                <a:gd name="connsiteY2" fmla="*/ 1426464 h 1804416"/>
                <a:gd name="connsiteX3" fmla="*/ 10241280 w 11253216"/>
                <a:gd name="connsiteY3" fmla="*/ 1560576 h 1804416"/>
                <a:gd name="connsiteX4" fmla="*/ 9156192 w 11253216"/>
                <a:gd name="connsiteY4" fmla="*/ 1682496 h 1804416"/>
                <a:gd name="connsiteX5" fmla="*/ 8107680 w 11253216"/>
                <a:gd name="connsiteY5" fmla="*/ 1755648 h 1804416"/>
                <a:gd name="connsiteX6" fmla="*/ 7205472 w 11253216"/>
                <a:gd name="connsiteY6" fmla="*/ 1780032 h 1804416"/>
                <a:gd name="connsiteX7" fmla="*/ 6193536 w 11253216"/>
                <a:gd name="connsiteY7" fmla="*/ 1804416 h 1804416"/>
                <a:gd name="connsiteX8" fmla="*/ 5644896 w 11253216"/>
                <a:gd name="connsiteY8" fmla="*/ 1804416 h 1804416"/>
                <a:gd name="connsiteX9" fmla="*/ 5010912 w 11253216"/>
                <a:gd name="connsiteY9" fmla="*/ 1804416 h 1804416"/>
                <a:gd name="connsiteX10" fmla="*/ 3986784 w 11253216"/>
                <a:gd name="connsiteY10" fmla="*/ 1767840 h 1804416"/>
                <a:gd name="connsiteX11" fmla="*/ 3060192 w 11253216"/>
                <a:gd name="connsiteY11" fmla="*/ 1706880 h 1804416"/>
                <a:gd name="connsiteX12" fmla="*/ 2170176 w 11253216"/>
                <a:gd name="connsiteY12" fmla="*/ 1633728 h 1804416"/>
                <a:gd name="connsiteX13" fmla="*/ 1133856 w 11253216"/>
                <a:gd name="connsiteY13" fmla="*/ 1548384 h 1804416"/>
                <a:gd name="connsiteX14" fmla="*/ 0 w 11253216"/>
                <a:gd name="connsiteY14" fmla="*/ 1389888 h 1804416"/>
                <a:gd name="connsiteX15" fmla="*/ 0 w 11253216"/>
                <a:gd name="connsiteY15" fmla="*/ 0 h 1804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253216" h="1804416">
                  <a:moveTo>
                    <a:pt x="0" y="0"/>
                  </a:moveTo>
                  <a:lnTo>
                    <a:pt x="11253216" y="0"/>
                  </a:lnTo>
                  <a:lnTo>
                    <a:pt x="11228832" y="1426464"/>
                  </a:lnTo>
                  <a:lnTo>
                    <a:pt x="10241280" y="1560576"/>
                  </a:lnTo>
                  <a:lnTo>
                    <a:pt x="9156192" y="1682496"/>
                  </a:lnTo>
                  <a:lnTo>
                    <a:pt x="8107680" y="1755648"/>
                  </a:lnTo>
                  <a:lnTo>
                    <a:pt x="7205472" y="1780032"/>
                  </a:lnTo>
                  <a:lnTo>
                    <a:pt x="6193536" y="1804416"/>
                  </a:lnTo>
                  <a:lnTo>
                    <a:pt x="5644896" y="1804416"/>
                  </a:lnTo>
                  <a:lnTo>
                    <a:pt x="5010912" y="1804416"/>
                  </a:lnTo>
                  <a:lnTo>
                    <a:pt x="3986784" y="1767840"/>
                  </a:lnTo>
                  <a:lnTo>
                    <a:pt x="3060192" y="1706880"/>
                  </a:lnTo>
                  <a:lnTo>
                    <a:pt x="2170176" y="1633728"/>
                  </a:lnTo>
                  <a:lnTo>
                    <a:pt x="1133856" y="1548384"/>
                  </a:lnTo>
                  <a:lnTo>
                    <a:pt x="0" y="138988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F1165"/>
                </a:gs>
                <a:gs pos="28000">
                  <a:schemeClr val="accent1">
                    <a:lumMod val="89000"/>
                  </a:schemeClr>
                </a:gs>
                <a:gs pos="69000">
                  <a:schemeClr val="accent1">
                    <a:lumMod val="75000"/>
                  </a:schemeClr>
                </a:gs>
                <a:gs pos="97000">
                  <a:schemeClr val="accent1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1D4EE51-53C9-7644-B318-7CC5BB6F23CD}"/>
                </a:ext>
              </a:extLst>
            </p:cNvPr>
            <p:cNvSpPr/>
            <p:nvPr/>
          </p:nvSpPr>
          <p:spPr>
            <a:xfrm>
              <a:off x="10436352" y="0"/>
              <a:ext cx="682752" cy="10504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E5462DF-2C35-C448-A2F7-E75DA685C5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2032" y="586228"/>
              <a:ext cx="1200912" cy="1200912"/>
            </a:xfrm>
            <a:prstGeom prst="rect">
              <a:avLst/>
            </a:prstGeom>
          </p:spPr>
        </p:pic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DE411A52-EFCE-2F4C-BF93-644393336BC2}"/>
              </a:ext>
            </a:extLst>
          </p:cNvPr>
          <p:cNvSpPr txBox="1">
            <a:spLocks/>
          </p:cNvSpPr>
          <p:nvPr/>
        </p:nvSpPr>
        <p:spPr>
          <a:xfrm>
            <a:off x="797115" y="479720"/>
            <a:ext cx="8761413" cy="70696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400" b="1" dirty="0"/>
              <a:t>Scheduling &amp; Calendars- Summary</a:t>
            </a:r>
            <a:endParaRPr lang="en-US" sz="3200" b="1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C175134-4FC6-5F4A-B8D9-8F3975CEAF67}"/>
              </a:ext>
            </a:extLst>
          </p:cNvPr>
          <p:cNvSpPr txBox="1">
            <a:spLocks/>
          </p:cNvSpPr>
          <p:nvPr/>
        </p:nvSpPr>
        <p:spPr>
          <a:xfrm>
            <a:off x="316992" y="2637618"/>
            <a:ext cx="11405616" cy="401610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We will share calendar upon course completion</a:t>
            </a:r>
          </a:p>
          <a:p>
            <a:r>
              <a:rPr lang="en-US" sz="2400" dirty="0"/>
              <a:t>Reserve your time in the correct room</a:t>
            </a:r>
          </a:p>
          <a:p>
            <a:pPr lvl="1"/>
            <a:r>
              <a:rPr lang="en-US" sz="2200" dirty="0"/>
              <a:t>Some equipment cannot be moved, and must be done in a specific room</a:t>
            </a:r>
          </a:p>
          <a:p>
            <a:pPr lvl="1"/>
            <a:r>
              <a:rPr lang="en-US" sz="2200" dirty="0"/>
              <a:t>Moveable equipment can be used in any multi-purpose room</a:t>
            </a:r>
          </a:p>
          <a:p>
            <a:r>
              <a:rPr lang="en-US" sz="2400" dirty="0"/>
              <a:t>Use the title of the assay to name the reservation</a:t>
            </a:r>
          </a:p>
          <a:p>
            <a:pPr lvl="1"/>
            <a:r>
              <a:rPr lang="en-US" sz="2200" dirty="0"/>
              <a:t>Add all equipment to be used as “accessories”</a:t>
            </a:r>
          </a:p>
          <a:p>
            <a:pPr lvl="1"/>
            <a:r>
              <a:rPr lang="en-US" sz="2200" dirty="0"/>
              <a:t>Be sure to add a software dongle in “accessories”, if doing live tracking</a:t>
            </a:r>
          </a:p>
          <a:p>
            <a:pPr lvl="1"/>
            <a:r>
              <a:rPr lang="en-US" sz="2200" dirty="0"/>
              <a:t>Select the correct billing code “self-performed”</a:t>
            </a:r>
          </a:p>
        </p:txBody>
      </p:sp>
    </p:spTree>
    <p:extLst>
      <p:ext uri="{BB962C8B-B14F-4D97-AF65-F5344CB8AC3E}">
        <p14:creationId xmlns:p14="http://schemas.microsoft.com/office/powerpoint/2010/main" val="23197900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D2F3DB0-2247-C64F-A324-A335CD5BC2D0}"/>
              </a:ext>
            </a:extLst>
          </p:cNvPr>
          <p:cNvGrpSpPr/>
          <p:nvPr/>
        </p:nvGrpSpPr>
        <p:grpSpPr>
          <a:xfrm>
            <a:off x="469392" y="0"/>
            <a:ext cx="11253216" cy="2287426"/>
            <a:chOff x="469392" y="0"/>
            <a:chExt cx="11253216" cy="2287426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07B9E525-A0E0-7F4F-9CB2-FF4EF9655FAB}"/>
                </a:ext>
              </a:extLst>
            </p:cNvPr>
            <p:cNvSpPr/>
            <p:nvPr/>
          </p:nvSpPr>
          <p:spPr>
            <a:xfrm>
              <a:off x="469392" y="483010"/>
              <a:ext cx="11253216" cy="1804416"/>
            </a:xfrm>
            <a:custGeom>
              <a:avLst/>
              <a:gdLst>
                <a:gd name="connsiteX0" fmla="*/ 0 w 11253216"/>
                <a:gd name="connsiteY0" fmla="*/ 0 h 1804416"/>
                <a:gd name="connsiteX1" fmla="*/ 11253216 w 11253216"/>
                <a:gd name="connsiteY1" fmla="*/ 0 h 1804416"/>
                <a:gd name="connsiteX2" fmla="*/ 11228832 w 11253216"/>
                <a:gd name="connsiteY2" fmla="*/ 1426464 h 1804416"/>
                <a:gd name="connsiteX3" fmla="*/ 10241280 w 11253216"/>
                <a:gd name="connsiteY3" fmla="*/ 1560576 h 1804416"/>
                <a:gd name="connsiteX4" fmla="*/ 9156192 w 11253216"/>
                <a:gd name="connsiteY4" fmla="*/ 1682496 h 1804416"/>
                <a:gd name="connsiteX5" fmla="*/ 8107680 w 11253216"/>
                <a:gd name="connsiteY5" fmla="*/ 1755648 h 1804416"/>
                <a:gd name="connsiteX6" fmla="*/ 7205472 w 11253216"/>
                <a:gd name="connsiteY6" fmla="*/ 1780032 h 1804416"/>
                <a:gd name="connsiteX7" fmla="*/ 6193536 w 11253216"/>
                <a:gd name="connsiteY7" fmla="*/ 1804416 h 1804416"/>
                <a:gd name="connsiteX8" fmla="*/ 5644896 w 11253216"/>
                <a:gd name="connsiteY8" fmla="*/ 1804416 h 1804416"/>
                <a:gd name="connsiteX9" fmla="*/ 5010912 w 11253216"/>
                <a:gd name="connsiteY9" fmla="*/ 1804416 h 1804416"/>
                <a:gd name="connsiteX10" fmla="*/ 3986784 w 11253216"/>
                <a:gd name="connsiteY10" fmla="*/ 1767840 h 1804416"/>
                <a:gd name="connsiteX11" fmla="*/ 3060192 w 11253216"/>
                <a:gd name="connsiteY11" fmla="*/ 1706880 h 1804416"/>
                <a:gd name="connsiteX12" fmla="*/ 2170176 w 11253216"/>
                <a:gd name="connsiteY12" fmla="*/ 1633728 h 1804416"/>
                <a:gd name="connsiteX13" fmla="*/ 1133856 w 11253216"/>
                <a:gd name="connsiteY13" fmla="*/ 1548384 h 1804416"/>
                <a:gd name="connsiteX14" fmla="*/ 0 w 11253216"/>
                <a:gd name="connsiteY14" fmla="*/ 1389888 h 1804416"/>
                <a:gd name="connsiteX15" fmla="*/ 0 w 11253216"/>
                <a:gd name="connsiteY15" fmla="*/ 0 h 1804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253216" h="1804416">
                  <a:moveTo>
                    <a:pt x="0" y="0"/>
                  </a:moveTo>
                  <a:lnTo>
                    <a:pt x="11253216" y="0"/>
                  </a:lnTo>
                  <a:lnTo>
                    <a:pt x="11228832" y="1426464"/>
                  </a:lnTo>
                  <a:lnTo>
                    <a:pt x="10241280" y="1560576"/>
                  </a:lnTo>
                  <a:lnTo>
                    <a:pt x="9156192" y="1682496"/>
                  </a:lnTo>
                  <a:lnTo>
                    <a:pt x="8107680" y="1755648"/>
                  </a:lnTo>
                  <a:lnTo>
                    <a:pt x="7205472" y="1780032"/>
                  </a:lnTo>
                  <a:lnTo>
                    <a:pt x="6193536" y="1804416"/>
                  </a:lnTo>
                  <a:lnTo>
                    <a:pt x="5644896" y="1804416"/>
                  </a:lnTo>
                  <a:lnTo>
                    <a:pt x="5010912" y="1804416"/>
                  </a:lnTo>
                  <a:lnTo>
                    <a:pt x="3986784" y="1767840"/>
                  </a:lnTo>
                  <a:lnTo>
                    <a:pt x="3060192" y="1706880"/>
                  </a:lnTo>
                  <a:lnTo>
                    <a:pt x="2170176" y="1633728"/>
                  </a:lnTo>
                  <a:lnTo>
                    <a:pt x="1133856" y="1548384"/>
                  </a:lnTo>
                  <a:lnTo>
                    <a:pt x="0" y="138988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9377DC"/>
                </a:gs>
                <a:gs pos="23000">
                  <a:schemeClr val="accent5">
                    <a:lumMod val="89000"/>
                  </a:schemeClr>
                </a:gs>
                <a:gs pos="69000">
                  <a:srgbClr val="7237E1"/>
                </a:gs>
                <a:gs pos="97000">
                  <a:srgbClr val="7237E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1D4EE51-53C9-7644-B318-7CC5BB6F23CD}"/>
                </a:ext>
              </a:extLst>
            </p:cNvPr>
            <p:cNvSpPr/>
            <p:nvPr/>
          </p:nvSpPr>
          <p:spPr>
            <a:xfrm>
              <a:off x="10436352" y="0"/>
              <a:ext cx="682752" cy="10504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E5462DF-2C35-C448-A2F7-E75DA685C5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2032" y="586228"/>
              <a:ext cx="1200912" cy="1200912"/>
            </a:xfrm>
            <a:prstGeom prst="rect">
              <a:avLst/>
            </a:prstGeom>
          </p:spPr>
        </p:pic>
      </p:grp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A703C3F-4DDE-F14B-B14F-60F2B3F5F3B1}"/>
              </a:ext>
            </a:extLst>
          </p:cNvPr>
          <p:cNvSpPr txBox="1">
            <a:spLocks/>
          </p:cNvSpPr>
          <p:nvPr/>
        </p:nvSpPr>
        <p:spPr>
          <a:xfrm>
            <a:off x="2202926" y="2909218"/>
            <a:ext cx="7786148" cy="207134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ctr">
              <a:buNone/>
            </a:pPr>
            <a:r>
              <a:rPr lang="en-US" sz="6400" b="1" dirty="0">
                <a:solidFill>
                  <a:srgbClr val="7237E1"/>
                </a:solidFill>
              </a:rPr>
              <a:t>Cleaning and Disinfecting</a:t>
            </a:r>
          </a:p>
        </p:txBody>
      </p:sp>
    </p:spTree>
    <p:extLst>
      <p:ext uri="{BB962C8B-B14F-4D97-AF65-F5344CB8AC3E}">
        <p14:creationId xmlns:p14="http://schemas.microsoft.com/office/powerpoint/2010/main" val="27230674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D2F3DB0-2247-C64F-A324-A335CD5BC2D0}"/>
              </a:ext>
            </a:extLst>
          </p:cNvPr>
          <p:cNvGrpSpPr/>
          <p:nvPr/>
        </p:nvGrpSpPr>
        <p:grpSpPr>
          <a:xfrm>
            <a:off x="469392" y="0"/>
            <a:ext cx="11253216" cy="2287426"/>
            <a:chOff x="469392" y="0"/>
            <a:chExt cx="11253216" cy="2287426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07B9E525-A0E0-7F4F-9CB2-FF4EF9655FAB}"/>
                </a:ext>
              </a:extLst>
            </p:cNvPr>
            <p:cNvSpPr/>
            <p:nvPr/>
          </p:nvSpPr>
          <p:spPr>
            <a:xfrm>
              <a:off x="469392" y="483010"/>
              <a:ext cx="11253216" cy="1804416"/>
            </a:xfrm>
            <a:custGeom>
              <a:avLst/>
              <a:gdLst>
                <a:gd name="connsiteX0" fmla="*/ 0 w 11253216"/>
                <a:gd name="connsiteY0" fmla="*/ 0 h 1804416"/>
                <a:gd name="connsiteX1" fmla="*/ 11253216 w 11253216"/>
                <a:gd name="connsiteY1" fmla="*/ 0 h 1804416"/>
                <a:gd name="connsiteX2" fmla="*/ 11228832 w 11253216"/>
                <a:gd name="connsiteY2" fmla="*/ 1426464 h 1804416"/>
                <a:gd name="connsiteX3" fmla="*/ 10241280 w 11253216"/>
                <a:gd name="connsiteY3" fmla="*/ 1560576 h 1804416"/>
                <a:gd name="connsiteX4" fmla="*/ 9156192 w 11253216"/>
                <a:gd name="connsiteY4" fmla="*/ 1682496 h 1804416"/>
                <a:gd name="connsiteX5" fmla="*/ 8107680 w 11253216"/>
                <a:gd name="connsiteY5" fmla="*/ 1755648 h 1804416"/>
                <a:gd name="connsiteX6" fmla="*/ 7205472 w 11253216"/>
                <a:gd name="connsiteY6" fmla="*/ 1780032 h 1804416"/>
                <a:gd name="connsiteX7" fmla="*/ 6193536 w 11253216"/>
                <a:gd name="connsiteY7" fmla="*/ 1804416 h 1804416"/>
                <a:gd name="connsiteX8" fmla="*/ 5644896 w 11253216"/>
                <a:gd name="connsiteY8" fmla="*/ 1804416 h 1804416"/>
                <a:gd name="connsiteX9" fmla="*/ 5010912 w 11253216"/>
                <a:gd name="connsiteY9" fmla="*/ 1804416 h 1804416"/>
                <a:gd name="connsiteX10" fmla="*/ 3986784 w 11253216"/>
                <a:gd name="connsiteY10" fmla="*/ 1767840 h 1804416"/>
                <a:gd name="connsiteX11" fmla="*/ 3060192 w 11253216"/>
                <a:gd name="connsiteY11" fmla="*/ 1706880 h 1804416"/>
                <a:gd name="connsiteX12" fmla="*/ 2170176 w 11253216"/>
                <a:gd name="connsiteY12" fmla="*/ 1633728 h 1804416"/>
                <a:gd name="connsiteX13" fmla="*/ 1133856 w 11253216"/>
                <a:gd name="connsiteY13" fmla="*/ 1548384 h 1804416"/>
                <a:gd name="connsiteX14" fmla="*/ 0 w 11253216"/>
                <a:gd name="connsiteY14" fmla="*/ 1389888 h 1804416"/>
                <a:gd name="connsiteX15" fmla="*/ 0 w 11253216"/>
                <a:gd name="connsiteY15" fmla="*/ 0 h 1804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253216" h="1804416">
                  <a:moveTo>
                    <a:pt x="0" y="0"/>
                  </a:moveTo>
                  <a:lnTo>
                    <a:pt x="11253216" y="0"/>
                  </a:lnTo>
                  <a:lnTo>
                    <a:pt x="11228832" y="1426464"/>
                  </a:lnTo>
                  <a:lnTo>
                    <a:pt x="10241280" y="1560576"/>
                  </a:lnTo>
                  <a:lnTo>
                    <a:pt x="9156192" y="1682496"/>
                  </a:lnTo>
                  <a:lnTo>
                    <a:pt x="8107680" y="1755648"/>
                  </a:lnTo>
                  <a:lnTo>
                    <a:pt x="7205472" y="1780032"/>
                  </a:lnTo>
                  <a:lnTo>
                    <a:pt x="6193536" y="1804416"/>
                  </a:lnTo>
                  <a:lnTo>
                    <a:pt x="5644896" y="1804416"/>
                  </a:lnTo>
                  <a:lnTo>
                    <a:pt x="5010912" y="1804416"/>
                  </a:lnTo>
                  <a:lnTo>
                    <a:pt x="3986784" y="1767840"/>
                  </a:lnTo>
                  <a:lnTo>
                    <a:pt x="3060192" y="1706880"/>
                  </a:lnTo>
                  <a:lnTo>
                    <a:pt x="2170176" y="1633728"/>
                  </a:lnTo>
                  <a:lnTo>
                    <a:pt x="1133856" y="1548384"/>
                  </a:lnTo>
                  <a:lnTo>
                    <a:pt x="0" y="138988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9377DC"/>
                </a:gs>
                <a:gs pos="23000">
                  <a:schemeClr val="accent5">
                    <a:lumMod val="89000"/>
                  </a:schemeClr>
                </a:gs>
                <a:gs pos="69000">
                  <a:srgbClr val="7237E1"/>
                </a:gs>
                <a:gs pos="97000">
                  <a:srgbClr val="7237E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1D4EE51-53C9-7644-B318-7CC5BB6F23CD}"/>
                </a:ext>
              </a:extLst>
            </p:cNvPr>
            <p:cNvSpPr/>
            <p:nvPr/>
          </p:nvSpPr>
          <p:spPr>
            <a:xfrm>
              <a:off x="10436352" y="0"/>
              <a:ext cx="682752" cy="10504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E5462DF-2C35-C448-A2F7-E75DA685C5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2032" y="586228"/>
              <a:ext cx="1200912" cy="1200912"/>
            </a:xfrm>
            <a:prstGeom prst="rect">
              <a:avLst/>
            </a:prstGeom>
          </p:spPr>
        </p:pic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DE411A52-EFCE-2F4C-BF93-644393336BC2}"/>
              </a:ext>
            </a:extLst>
          </p:cNvPr>
          <p:cNvSpPr txBox="1">
            <a:spLocks/>
          </p:cNvSpPr>
          <p:nvPr/>
        </p:nvSpPr>
        <p:spPr>
          <a:xfrm>
            <a:off x="829056" y="833202"/>
            <a:ext cx="8761413" cy="70696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b="1" dirty="0"/>
              <a:t>Cleaning &amp; Disinfecting</a:t>
            </a:r>
            <a:endParaRPr lang="en-US" b="1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A703C3F-4DDE-F14B-B14F-60F2B3F5F3B1}"/>
              </a:ext>
            </a:extLst>
          </p:cNvPr>
          <p:cNvSpPr txBox="1">
            <a:spLocks/>
          </p:cNvSpPr>
          <p:nvPr/>
        </p:nvSpPr>
        <p:spPr>
          <a:xfrm>
            <a:off x="3907276" y="3057073"/>
            <a:ext cx="7815332" cy="29677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n-US" sz="2400" dirty="0">
                <a:solidFill>
                  <a:schemeClr val="tx1"/>
                </a:solidFill>
              </a:rPr>
              <a:t>We would like to keep the BTC a clean and efficient working environment for everyone </a:t>
            </a:r>
            <a:endParaRPr lang="en-US" sz="1400" dirty="0">
              <a:solidFill>
                <a:schemeClr val="tx1"/>
              </a:solidFill>
            </a:endParaRPr>
          </a:p>
          <a:p>
            <a:r>
              <a:rPr lang="en-US" sz="2400" dirty="0"/>
              <a:t> </a:t>
            </a:r>
            <a:r>
              <a:rPr lang="en-US" sz="2400" dirty="0">
                <a:solidFill>
                  <a:schemeClr val="tx1"/>
                </a:solidFill>
              </a:rPr>
              <a:t>Follow the 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CLEANING</a:t>
            </a:r>
            <a:r>
              <a:rPr lang="en-US" sz="2400" dirty="0"/>
              <a:t> </a:t>
            </a:r>
            <a:r>
              <a:rPr lang="en-US" sz="2400" dirty="0">
                <a:solidFill>
                  <a:schemeClr val="tx1"/>
                </a:solidFill>
              </a:rPr>
              <a:t>and</a:t>
            </a:r>
            <a:r>
              <a:rPr lang="en-US" sz="2400" dirty="0"/>
              <a:t> 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DISINFECTION</a:t>
            </a:r>
            <a:r>
              <a:rPr lang="en-US" sz="2400" b="1" dirty="0"/>
              <a:t> </a:t>
            </a:r>
            <a:r>
              <a:rPr lang="en-US" sz="2400" dirty="0">
                <a:solidFill>
                  <a:schemeClr val="tx1"/>
                </a:solidFill>
              </a:rPr>
              <a:t>protocols</a:t>
            </a:r>
            <a:r>
              <a:rPr lang="en-US" sz="2400" b="1" dirty="0"/>
              <a:t> </a:t>
            </a:r>
            <a:r>
              <a:rPr lang="en-US" sz="2400" dirty="0">
                <a:solidFill>
                  <a:schemeClr val="tx1"/>
                </a:solidFill>
              </a:rPr>
              <a:t>for the area and equipment you use, </a:t>
            </a:r>
            <a:r>
              <a:rPr lang="en-US" sz="2400" b="1" u="sng" dirty="0">
                <a:solidFill>
                  <a:schemeClr val="accent2">
                    <a:lumMod val="75000"/>
                  </a:schemeClr>
                </a:solidFill>
              </a:rPr>
              <a:t>or you will lose your BTC privileges</a:t>
            </a:r>
          </a:p>
          <a:p>
            <a:pPr lvl="1"/>
            <a:r>
              <a:rPr lang="en-US" sz="2000" dirty="0">
                <a:solidFill>
                  <a:schemeClr val="tx1"/>
                </a:solidFill>
              </a:rPr>
              <a:t> After each use, complete the cleaning log provided in each room</a:t>
            </a:r>
          </a:p>
          <a:p>
            <a:pPr lvl="1"/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2C88B6-AF5A-354B-AD48-94F38B7AE6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91" y="2416684"/>
            <a:ext cx="3101013" cy="385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6120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D2F3DB0-2247-C64F-A324-A335CD5BC2D0}"/>
              </a:ext>
            </a:extLst>
          </p:cNvPr>
          <p:cNvGrpSpPr/>
          <p:nvPr/>
        </p:nvGrpSpPr>
        <p:grpSpPr>
          <a:xfrm>
            <a:off x="469392" y="0"/>
            <a:ext cx="11253216" cy="2287426"/>
            <a:chOff x="469392" y="0"/>
            <a:chExt cx="11253216" cy="2287426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07B9E525-A0E0-7F4F-9CB2-FF4EF9655FAB}"/>
                </a:ext>
              </a:extLst>
            </p:cNvPr>
            <p:cNvSpPr/>
            <p:nvPr/>
          </p:nvSpPr>
          <p:spPr>
            <a:xfrm>
              <a:off x="469392" y="483010"/>
              <a:ext cx="11253216" cy="1804416"/>
            </a:xfrm>
            <a:custGeom>
              <a:avLst/>
              <a:gdLst>
                <a:gd name="connsiteX0" fmla="*/ 0 w 11253216"/>
                <a:gd name="connsiteY0" fmla="*/ 0 h 1804416"/>
                <a:gd name="connsiteX1" fmla="*/ 11253216 w 11253216"/>
                <a:gd name="connsiteY1" fmla="*/ 0 h 1804416"/>
                <a:gd name="connsiteX2" fmla="*/ 11228832 w 11253216"/>
                <a:gd name="connsiteY2" fmla="*/ 1426464 h 1804416"/>
                <a:gd name="connsiteX3" fmla="*/ 10241280 w 11253216"/>
                <a:gd name="connsiteY3" fmla="*/ 1560576 h 1804416"/>
                <a:gd name="connsiteX4" fmla="*/ 9156192 w 11253216"/>
                <a:gd name="connsiteY4" fmla="*/ 1682496 h 1804416"/>
                <a:gd name="connsiteX5" fmla="*/ 8107680 w 11253216"/>
                <a:gd name="connsiteY5" fmla="*/ 1755648 h 1804416"/>
                <a:gd name="connsiteX6" fmla="*/ 7205472 w 11253216"/>
                <a:gd name="connsiteY6" fmla="*/ 1780032 h 1804416"/>
                <a:gd name="connsiteX7" fmla="*/ 6193536 w 11253216"/>
                <a:gd name="connsiteY7" fmla="*/ 1804416 h 1804416"/>
                <a:gd name="connsiteX8" fmla="*/ 5644896 w 11253216"/>
                <a:gd name="connsiteY8" fmla="*/ 1804416 h 1804416"/>
                <a:gd name="connsiteX9" fmla="*/ 5010912 w 11253216"/>
                <a:gd name="connsiteY9" fmla="*/ 1804416 h 1804416"/>
                <a:gd name="connsiteX10" fmla="*/ 3986784 w 11253216"/>
                <a:gd name="connsiteY10" fmla="*/ 1767840 h 1804416"/>
                <a:gd name="connsiteX11" fmla="*/ 3060192 w 11253216"/>
                <a:gd name="connsiteY11" fmla="*/ 1706880 h 1804416"/>
                <a:gd name="connsiteX12" fmla="*/ 2170176 w 11253216"/>
                <a:gd name="connsiteY12" fmla="*/ 1633728 h 1804416"/>
                <a:gd name="connsiteX13" fmla="*/ 1133856 w 11253216"/>
                <a:gd name="connsiteY13" fmla="*/ 1548384 h 1804416"/>
                <a:gd name="connsiteX14" fmla="*/ 0 w 11253216"/>
                <a:gd name="connsiteY14" fmla="*/ 1389888 h 1804416"/>
                <a:gd name="connsiteX15" fmla="*/ 0 w 11253216"/>
                <a:gd name="connsiteY15" fmla="*/ 0 h 1804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253216" h="1804416">
                  <a:moveTo>
                    <a:pt x="0" y="0"/>
                  </a:moveTo>
                  <a:lnTo>
                    <a:pt x="11253216" y="0"/>
                  </a:lnTo>
                  <a:lnTo>
                    <a:pt x="11228832" y="1426464"/>
                  </a:lnTo>
                  <a:lnTo>
                    <a:pt x="10241280" y="1560576"/>
                  </a:lnTo>
                  <a:lnTo>
                    <a:pt x="9156192" y="1682496"/>
                  </a:lnTo>
                  <a:lnTo>
                    <a:pt x="8107680" y="1755648"/>
                  </a:lnTo>
                  <a:lnTo>
                    <a:pt x="7205472" y="1780032"/>
                  </a:lnTo>
                  <a:lnTo>
                    <a:pt x="6193536" y="1804416"/>
                  </a:lnTo>
                  <a:lnTo>
                    <a:pt x="5644896" y="1804416"/>
                  </a:lnTo>
                  <a:lnTo>
                    <a:pt x="5010912" y="1804416"/>
                  </a:lnTo>
                  <a:lnTo>
                    <a:pt x="3986784" y="1767840"/>
                  </a:lnTo>
                  <a:lnTo>
                    <a:pt x="3060192" y="1706880"/>
                  </a:lnTo>
                  <a:lnTo>
                    <a:pt x="2170176" y="1633728"/>
                  </a:lnTo>
                  <a:lnTo>
                    <a:pt x="1133856" y="1548384"/>
                  </a:lnTo>
                  <a:lnTo>
                    <a:pt x="0" y="138988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9377DC"/>
                </a:gs>
                <a:gs pos="23000">
                  <a:schemeClr val="accent5">
                    <a:lumMod val="89000"/>
                  </a:schemeClr>
                </a:gs>
                <a:gs pos="69000">
                  <a:srgbClr val="7237E1"/>
                </a:gs>
                <a:gs pos="97000">
                  <a:srgbClr val="7237E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1D4EE51-53C9-7644-B318-7CC5BB6F23CD}"/>
                </a:ext>
              </a:extLst>
            </p:cNvPr>
            <p:cNvSpPr/>
            <p:nvPr/>
          </p:nvSpPr>
          <p:spPr>
            <a:xfrm>
              <a:off x="10436352" y="0"/>
              <a:ext cx="682752" cy="10504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E5462DF-2C35-C448-A2F7-E75DA685C5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2032" y="586228"/>
              <a:ext cx="1200912" cy="1200912"/>
            </a:xfrm>
            <a:prstGeom prst="rect">
              <a:avLst/>
            </a:prstGeom>
          </p:spPr>
        </p:pic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DE411A52-EFCE-2F4C-BF93-644393336BC2}"/>
              </a:ext>
            </a:extLst>
          </p:cNvPr>
          <p:cNvSpPr txBox="1">
            <a:spLocks/>
          </p:cNvSpPr>
          <p:nvPr/>
        </p:nvSpPr>
        <p:spPr>
          <a:xfrm>
            <a:off x="829056" y="833202"/>
            <a:ext cx="8761413" cy="70696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b="1" dirty="0"/>
              <a:t>Cleaning &amp; Disinfecting</a:t>
            </a:r>
            <a:endParaRPr lang="en-US" b="1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A703C3F-4DDE-F14B-B14F-60F2B3F5F3B1}"/>
              </a:ext>
            </a:extLst>
          </p:cNvPr>
          <p:cNvSpPr txBox="1">
            <a:spLocks/>
          </p:cNvSpPr>
          <p:nvPr/>
        </p:nvSpPr>
        <p:spPr>
          <a:xfrm>
            <a:off x="359664" y="2994297"/>
            <a:ext cx="11362944" cy="315255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n-US" sz="2400" dirty="0">
                <a:solidFill>
                  <a:schemeClr val="tx1"/>
                </a:solidFill>
              </a:rPr>
              <a:t>You are working in a </a:t>
            </a:r>
            <a:r>
              <a:rPr lang="en-US" sz="2400" b="1" u="sng" dirty="0">
                <a:solidFill>
                  <a:schemeClr val="accent2">
                    <a:lumMod val="75000"/>
                  </a:schemeClr>
                </a:solidFill>
              </a:rPr>
              <a:t>SHARED</a:t>
            </a:r>
            <a:r>
              <a:rPr lang="en-US" sz="2400" dirty="0">
                <a:solidFill>
                  <a:schemeClr val="tx1"/>
                </a:solidFill>
              </a:rPr>
              <a:t> facility, with many users</a:t>
            </a:r>
            <a:endParaRPr lang="en-US" sz="2000" dirty="0">
              <a:solidFill>
                <a:schemeClr val="tx1"/>
              </a:solidFill>
            </a:endParaRPr>
          </a:p>
          <a:p>
            <a:pPr lvl="1">
              <a:spcAft>
                <a:spcPts val="1200"/>
              </a:spcAft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To minimize the risk of </a:t>
            </a:r>
            <a:r>
              <a:rPr lang="en-US" sz="2000" b="1" dirty="0">
                <a:solidFill>
                  <a:srgbClr val="F48218"/>
                </a:solidFill>
              </a:rPr>
              <a:t>cross contamination</a:t>
            </a:r>
            <a:r>
              <a:rPr lang="en-US" sz="2000" dirty="0">
                <a:solidFill>
                  <a:schemeClr val="tx1"/>
                </a:solidFill>
              </a:rPr>
              <a:t>, the space and equipment must be sanitized before and after use with </a:t>
            </a:r>
            <a:r>
              <a:rPr lang="en-US" sz="2000" b="1" dirty="0" err="1">
                <a:solidFill>
                  <a:srgbClr val="F48218"/>
                </a:solidFill>
              </a:rPr>
              <a:t>Strikebac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(</a:t>
            </a:r>
            <a:r>
              <a:rPr lang="en-US" sz="2000" u="sng" dirty="0">
                <a:solidFill>
                  <a:schemeClr val="tx1"/>
                </a:solidFill>
              </a:rPr>
              <a:t>including carts</a:t>
            </a:r>
            <a:r>
              <a:rPr lang="en-US" sz="2000" dirty="0">
                <a:solidFill>
                  <a:schemeClr val="tx1"/>
                </a:solidFill>
              </a:rPr>
              <a:t>)</a:t>
            </a:r>
            <a:endParaRPr lang="en-US" sz="1000" dirty="0">
              <a:solidFill>
                <a:schemeClr val="tx1"/>
              </a:solidFill>
            </a:endParaRPr>
          </a:p>
          <a:p>
            <a:pPr lvl="1">
              <a:spcAft>
                <a:spcPts val="1200"/>
              </a:spcAft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</a:rPr>
              <a:t>YOU ARE RESPONSIBLE FOR PROPER CLEANING</a:t>
            </a:r>
            <a:endParaRPr lang="en-US" sz="1000" b="1" dirty="0">
              <a:solidFill>
                <a:schemeClr val="accent2">
                  <a:lumMod val="75000"/>
                </a:schemeClr>
              </a:solidFill>
            </a:endParaRPr>
          </a:p>
          <a:p>
            <a:pPr lvl="1">
              <a:spcAft>
                <a:spcPts val="1200"/>
              </a:spcAft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If you find that a room or piece of equipment has not been properly cleaned by the previous user, 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</a:rPr>
              <a:t>REPORT this to BTC staff IMMEDIATELY</a:t>
            </a:r>
          </a:p>
          <a:p>
            <a:pPr lvl="1"/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9902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D2F3DB0-2247-C64F-A324-A335CD5BC2D0}"/>
              </a:ext>
            </a:extLst>
          </p:cNvPr>
          <p:cNvGrpSpPr/>
          <p:nvPr/>
        </p:nvGrpSpPr>
        <p:grpSpPr>
          <a:xfrm>
            <a:off x="469392" y="0"/>
            <a:ext cx="11253216" cy="2287426"/>
            <a:chOff x="469392" y="0"/>
            <a:chExt cx="11253216" cy="2287426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07B9E525-A0E0-7F4F-9CB2-FF4EF9655FAB}"/>
                </a:ext>
              </a:extLst>
            </p:cNvPr>
            <p:cNvSpPr/>
            <p:nvPr/>
          </p:nvSpPr>
          <p:spPr>
            <a:xfrm>
              <a:off x="469392" y="483010"/>
              <a:ext cx="11253216" cy="1804416"/>
            </a:xfrm>
            <a:custGeom>
              <a:avLst/>
              <a:gdLst>
                <a:gd name="connsiteX0" fmla="*/ 0 w 11253216"/>
                <a:gd name="connsiteY0" fmla="*/ 0 h 1804416"/>
                <a:gd name="connsiteX1" fmla="*/ 11253216 w 11253216"/>
                <a:gd name="connsiteY1" fmla="*/ 0 h 1804416"/>
                <a:gd name="connsiteX2" fmla="*/ 11228832 w 11253216"/>
                <a:gd name="connsiteY2" fmla="*/ 1426464 h 1804416"/>
                <a:gd name="connsiteX3" fmla="*/ 10241280 w 11253216"/>
                <a:gd name="connsiteY3" fmla="*/ 1560576 h 1804416"/>
                <a:gd name="connsiteX4" fmla="*/ 9156192 w 11253216"/>
                <a:gd name="connsiteY4" fmla="*/ 1682496 h 1804416"/>
                <a:gd name="connsiteX5" fmla="*/ 8107680 w 11253216"/>
                <a:gd name="connsiteY5" fmla="*/ 1755648 h 1804416"/>
                <a:gd name="connsiteX6" fmla="*/ 7205472 w 11253216"/>
                <a:gd name="connsiteY6" fmla="*/ 1780032 h 1804416"/>
                <a:gd name="connsiteX7" fmla="*/ 6193536 w 11253216"/>
                <a:gd name="connsiteY7" fmla="*/ 1804416 h 1804416"/>
                <a:gd name="connsiteX8" fmla="*/ 5644896 w 11253216"/>
                <a:gd name="connsiteY8" fmla="*/ 1804416 h 1804416"/>
                <a:gd name="connsiteX9" fmla="*/ 5010912 w 11253216"/>
                <a:gd name="connsiteY9" fmla="*/ 1804416 h 1804416"/>
                <a:gd name="connsiteX10" fmla="*/ 3986784 w 11253216"/>
                <a:gd name="connsiteY10" fmla="*/ 1767840 h 1804416"/>
                <a:gd name="connsiteX11" fmla="*/ 3060192 w 11253216"/>
                <a:gd name="connsiteY11" fmla="*/ 1706880 h 1804416"/>
                <a:gd name="connsiteX12" fmla="*/ 2170176 w 11253216"/>
                <a:gd name="connsiteY12" fmla="*/ 1633728 h 1804416"/>
                <a:gd name="connsiteX13" fmla="*/ 1133856 w 11253216"/>
                <a:gd name="connsiteY13" fmla="*/ 1548384 h 1804416"/>
                <a:gd name="connsiteX14" fmla="*/ 0 w 11253216"/>
                <a:gd name="connsiteY14" fmla="*/ 1389888 h 1804416"/>
                <a:gd name="connsiteX15" fmla="*/ 0 w 11253216"/>
                <a:gd name="connsiteY15" fmla="*/ 0 h 1804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253216" h="1804416">
                  <a:moveTo>
                    <a:pt x="0" y="0"/>
                  </a:moveTo>
                  <a:lnTo>
                    <a:pt x="11253216" y="0"/>
                  </a:lnTo>
                  <a:lnTo>
                    <a:pt x="11228832" y="1426464"/>
                  </a:lnTo>
                  <a:lnTo>
                    <a:pt x="10241280" y="1560576"/>
                  </a:lnTo>
                  <a:lnTo>
                    <a:pt x="9156192" y="1682496"/>
                  </a:lnTo>
                  <a:lnTo>
                    <a:pt x="8107680" y="1755648"/>
                  </a:lnTo>
                  <a:lnTo>
                    <a:pt x="7205472" y="1780032"/>
                  </a:lnTo>
                  <a:lnTo>
                    <a:pt x="6193536" y="1804416"/>
                  </a:lnTo>
                  <a:lnTo>
                    <a:pt x="5644896" y="1804416"/>
                  </a:lnTo>
                  <a:lnTo>
                    <a:pt x="5010912" y="1804416"/>
                  </a:lnTo>
                  <a:lnTo>
                    <a:pt x="3986784" y="1767840"/>
                  </a:lnTo>
                  <a:lnTo>
                    <a:pt x="3060192" y="1706880"/>
                  </a:lnTo>
                  <a:lnTo>
                    <a:pt x="2170176" y="1633728"/>
                  </a:lnTo>
                  <a:lnTo>
                    <a:pt x="1133856" y="1548384"/>
                  </a:lnTo>
                  <a:lnTo>
                    <a:pt x="0" y="138988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9377DC"/>
                </a:gs>
                <a:gs pos="23000">
                  <a:schemeClr val="accent5">
                    <a:lumMod val="89000"/>
                  </a:schemeClr>
                </a:gs>
                <a:gs pos="69000">
                  <a:srgbClr val="7237E1"/>
                </a:gs>
                <a:gs pos="97000">
                  <a:srgbClr val="7237E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1D4EE51-53C9-7644-B318-7CC5BB6F23CD}"/>
                </a:ext>
              </a:extLst>
            </p:cNvPr>
            <p:cNvSpPr/>
            <p:nvPr/>
          </p:nvSpPr>
          <p:spPr>
            <a:xfrm>
              <a:off x="10436352" y="0"/>
              <a:ext cx="682752" cy="10504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E5462DF-2C35-C448-A2F7-E75DA685C5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2032" y="586228"/>
              <a:ext cx="1200912" cy="1200912"/>
            </a:xfrm>
            <a:prstGeom prst="rect">
              <a:avLst/>
            </a:prstGeom>
          </p:spPr>
        </p:pic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DE411A52-EFCE-2F4C-BF93-644393336BC2}"/>
              </a:ext>
            </a:extLst>
          </p:cNvPr>
          <p:cNvSpPr txBox="1">
            <a:spLocks/>
          </p:cNvSpPr>
          <p:nvPr/>
        </p:nvSpPr>
        <p:spPr>
          <a:xfrm>
            <a:off x="829056" y="833202"/>
            <a:ext cx="8761413" cy="70696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b="1" dirty="0"/>
              <a:t>Cleaning &amp; Disinfecting</a:t>
            </a:r>
            <a:endParaRPr lang="en-US" b="1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A703C3F-4DDE-F14B-B14F-60F2B3F5F3B1}"/>
              </a:ext>
            </a:extLst>
          </p:cNvPr>
          <p:cNvSpPr txBox="1">
            <a:spLocks/>
          </p:cNvSpPr>
          <p:nvPr/>
        </p:nvSpPr>
        <p:spPr>
          <a:xfrm>
            <a:off x="1145269" y="3270298"/>
            <a:ext cx="9901461" cy="258440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dirty="0">
                <a:solidFill>
                  <a:schemeClr val="tx1"/>
                </a:solidFill>
              </a:rPr>
              <a:t> REPEATED FAILURE TO PROPERLY CLEAN AND</a:t>
            </a:r>
          </a:p>
          <a:p>
            <a:pPr marL="0" indent="0" algn="ctr">
              <a:buNone/>
            </a:pPr>
            <a:r>
              <a:rPr lang="en-US" sz="3200" dirty="0">
                <a:solidFill>
                  <a:schemeClr val="tx1"/>
                </a:solidFill>
              </a:rPr>
              <a:t> DISINFECT ALL SURFACES AND EQUIPMENT </a:t>
            </a:r>
          </a:p>
          <a:p>
            <a:pPr marL="0" indent="0" algn="ctr">
              <a:buNone/>
            </a:pPr>
            <a:r>
              <a:rPr lang="en-US" sz="3200" dirty="0">
                <a:solidFill>
                  <a:schemeClr val="tx1"/>
                </a:solidFill>
              </a:rPr>
              <a:t>AFTER EACH USE  </a:t>
            </a:r>
          </a:p>
          <a:p>
            <a:pPr marL="0" indent="0" algn="ctr">
              <a:buNone/>
            </a:pPr>
            <a:r>
              <a:rPr lang="en-US" sz="3200" b="1" dirty="0">
                <a:solidFill>
                  <a:schemeClr val="tx1"/>
                </a:solidFill>
              </a:rPr>
              <a:t>WILL RESULT IN LOSS OF ACCESS TO BTC FACILITIES </a:t>
            </a:r>
            <a:endParaRPr lang="en-US" sz="3000" b="1" dirty="0">
              <a:solidFill>
                <a:schemeClr val="accent1">
                  <a:lumMod val="75000"/>
                </a:schemeClr>
              </a:solidFill>
            </a:endParaRPr>
          </a:p>
          <a:p>
            <a:pPr lvl="1" algn="ctr"/>
            <a:endParaRPr lang="en-US" sz="3000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C2DAF7-DCE5-B249-9DEA-4DE03B32D2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349" y="1846382"/>
            <a:ext cx="3289300" cy="120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8733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D2F3DB0-2247-C64F-A324-A335CD5BC2D0}"/>
              </a:ext>
            </a:extLst>
          </p:cNvPr>
          <p:cNvGrpSpPr/>
          <p:nvPr/>
        </p:nvGrpSpPr>
        <p:grpSpPr>
          <a:xfrm>
            <a:off x="469392" y="0"/>
            <a:ext cx="11253216" cy="2287426"/>
            <a:chOff x="469392" y="0"/>
            <a:chExt cx="11253216" cy="2287426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07B9E525-A0E0-7F4F-9CB2-FF4EF9655FAB}"/>
                </a:ext>
              </a:extLst>
            </p:cNvPr>
            <p:cNvSpPr/>
            <p:nvPr/>
          </p:nvSpPr>
          <p:spPr>
            <a:xfrm>
              <a:off x="469392" y="483010"/>
              <a:ext cx="11253216" cy="1804416"/>
            </a:xfrm>
            <a:custGeom>
              <a:avLst/>
              <a:gdLst>
                <a:gd name="connsiteX0" fmla="*/ 0 w 11253216"/>
                <a:gd name="connsiteY0" fmla="*/ 0 h 1804416"/>
                <a:gd name="connsiteX1" fmla="*/ 11253216 w 11253216"/>
                <a:gd name="connsiteY1" fmla="*/ 0 h 1804416"/>
                <a:gd name="connsiteX2" fmla="*/ 11228832 w 11253216"/>
                <a:gd name="connsiteY2" fmla="*/ 1426464 h 1804416"/>
                <a:gd name="connsiteX3" fmla="*/ 10241280 w 11253216"/>
                <a:gd name="connsiteY3" fmla="*/ 1560576 h 1804416"/>
                <a:gd name="connsiteX4" fmla="*/ 9156192 w 11253216"/>
                <a:gd name="connsiteY4" fmla="*/ 1682496 h 1804416"/>
                <a:gd name="connsiteX5" fmla="*/ 8107680 w 11253216"/>
                <a:gd name="connsiteY5" fmla="*/ 1755648 h 1804416"/>
                <a:gd name="connsiteX6" fmla="*/ 7205472 w 11253216"/>
                <a:gd name="connsiteY6" fmla="*/ 1780032 h 1804416"/>
                <a:gd name="connsiteX7" fmla="*/ 6193536 w 11253216"/>
                <a:gd name="connsiteY7" fmla="*/ 1804416 h 1804416"/>
                <a:gd name="connsiteX8" fmla="*/ 5644896 w 11253216"/>
                <a:gd name="connsiteY8" fmla="*/ 1804416 h 1804416"/>
                <a:gd name="connsiteX9" fmla="*/ 5010912 w 11253216"/>
                <a:gd name="connsiteY9" fmla="*/ 1804416 h 1804416"/>
                <a:gd name="connsiteX10" fmla="*/ 3986784 w 11253216"/>
                <a:gd name="connsiteY10" fmla="*/ 1767840 h 1804416"/>
                <a:gd name="connsiteX11" fmla="*/ 3060192 w 11253216"/>
                <a:gd name="connsiteY11" fmla="*/ 1706880 h 1804416"/>
                <a:gd name="connsiteX12" fmla="*/ 2170176 w 11253216"/>
                <a:gd name="connsiteY12" fmla="*/ 1633728 h 1804416"/>
                <a:gd name="connsiteX13" fmla="*/ 1133856 w 11253216"/>
                <a:gd name="connsiteY13" fmla="*/ 1548384 h 1804416"/>
                <a:gd name="connsiteX14" fmla="*/ 0 w 11253216"/>
                <a:gd name="connsiteY14" fmla="*/ 1389888 h 1804416"/>
                <a:gd name="connsiteX15" fmla="*/ 0 w 11253216"/>
                <a:gd name="connsiteY15" fmla="*/ 0 h 1804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253216" h="1804416">
                  <a:moveTo>
                    <a:pt x="0" y="0"/>
                  </a:moveTo>
                  <a:lnTo>
                    <a:pt x="11253216" y="0"/>
                  </a:lnTo>
                  <a:lnTo>
                    <a:pt x="11228832" y="1426464"/>
                  </a:lnTo>
                  <a:lnTo>
                    <a:pt x="10241280" y="1560576"/>
                  </a:lnTo>
                  <a:lnTo>
                    <a:pt x="9156192" y="1682496"/>
                  </a:lnTo>
                  <a:lnTo>
                    <a:pt x="8107680" y="1755648"/>
                  </a:lnTo>
                  <a:lnTo>
                    <a:pt x="7205472" y="1780032"/>
                  </a:lnTo>
                  <a:lnTo>
                    <a:pt x="6193536" y="1804416"/>
                  </a:lnTo>
                  <a:lnTo>
                    <a:pt x="5644896" y="1804416"/>
                  </a:lnTo>
                  <a:lnTo>
                    <a:pt x="5010912" y="1804416"/>
                  </a:lnTo>
                  <a:lnTo>
                    <a:pt x="3986784" y="1767840"/>
                  </a:lnTo>
                  <a:lnTo>
                    <a:pt x="3060192" y="1706880"/>
                  </a:lnTo>
                  <a:lnTo>
                    <a:pt x="2170176" y="1633728"/>
                  </a:lnTo>
                  <a:lnTo>
                    <a:pt x="1133856" y="1548384"/>
                  </a:lnTo>
                  <a:lnTo>
                    <a:pt x="0" y="138988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9377DC"/>
                </a:gs>
                <a:gs pos="23000">
                  <a:schemeClr val="accent5">
                    <a:lumMod val="89000"/>
                  </a:schemeClr>
                </a:gs>
                <a:gs pos="69000">
                  <a:srgbClr val="7237E1"/>
                </a:gs>
                <a:gs pos="97000">
                  <a:srgbClr val="7237E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1D4EE51-53C9-7644-B318-7CC5BB6F23CD}"/>
                </a:ext>
              </a:extLst>
            </p:cNvPr>
            <p:cNvSpPr/>
            <p:nvPr/>
          </p:nvSpPr>
          <p:spPr>
            <a:xfrm>
              <a:off x="10436352" y="0"/>
              <a:ext cx="682752" cy="10504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E5462DF-2C35-C448-A2F7-E75DA685C5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2032" y="586228"/>
              <a:ext cx="1200912" cy="1200912"/>
            </a:xfrm>
            <a:prstGeom prst="rect">
              <a:avLst/>
            </a:prstGeom>
          </p:spPr>
        </p:pic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DE411A52-EFCE-2F4C-BF93-644393336BC2}"/>
              </a:ext>
            </a:extLst>
          </p:cNvPr>
          <p:cNvSpPr txBox="1">
            <a:spLocks/>
          </p:cNvSpPr>
          <p:nvPr/>
        </p:nvSpPr>
        <p:spPr>
          <a:xfrm>
            <a:off x="829056" y="833202"/>
            <a:ext cx="8761413" cy="70696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b="1" dirty="0"/>
              <a:t>Daily Cleaning Protocol</a:t>
            </a:r>
            <a:endParaRPr lang="en-US" b="1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B994E72F-EE97-7B46-9BF7-F145B2DB42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1612240"/>
              </p:ext>
            </p:extLst>
          </p:nvPr>
        </p:nvGraphicFramePr>
        <p:xfrm>
          <a:off x="1122264" y="2371893"/>
          <a:ext cx="10240680" cy="44088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063981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D2F3DB0-2247-C64F-A324-A335CD5BC2D0}"/>
              </a:ext>
            </a:extLst>
          </p:cNvPr>
          <p:cNvGrpSpPr/>
          <p:nvPr/>
        </p:nvGrpSpPr>
        <p:grpSpPr>
          <a:xfrm>
            <a:off x="469392" y="0"/>
            <a:ext cx="11253216" cy="2287426"/>
            <a:chOff x="469392" y="0"/>
            <a:chExt cx="11253216" cy="2287426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07B9E525-A0E0-7F4F-9CB2-FF4EF9655FAB}"/>
                </a:ext>
              </a:extLst>
            </p:cNvPr>
            <p:cNvSpPr/>
            <p:nvPr/>
          </p:nvSpPr>
          <p:spPr>
            <a:xfrm>
              <a:off x="469392" y="483010"/>
              <a:ext cx="11253216" cy="1804416"/>
            </a:xfrm>
            <a:custGeom>
              <a:avLst/>
              <a:gdLst>
                <a:gd name="connsiteX0" fmla="*/ 0 w 11253216"/>
                <a:gd name="connsiteY0" fmla="*/ 0 h 1804416"/>
                <a:gd name="connsiteX1" fmla="*/ 11253216 w 11253216"/>
                <a:gd name="connsiteY1" fmla="*/ 0 h 1804416"/>
                <a:gd name="connsiteX2" fmla="*/ 11228832 w 11253216"/>
                <a:gd name="connsiteY2" fmla="*/ 1426464 h 1804416"/>
                <a:gd name="connsiteX3" fmla="*/ 10241280 w 11253216"/>
                <a:gd name="connsiteY3" fmla="*/ 1560576 h 1804416"/>
                <a:gd name="connsiteX4" fmla="*/ 9156192 w 11253216"/>
                <a:gd name="connsiteY4" fmla="*/ 1682496 h 1804416"/>
                <a:gd name="connsiteX5" fmla="*/ 8107680 w 11253216"/>
                <a:gd name="connsiteY5" fmla="*/ 1755648 h 1804416"/>
                <a:gd name="connsiteX6" fmla="*/ 7205472 w 11253216"/>
                <a:gd name="connsiteY6" fmla="*/ 1780032 h 1804416"/>
                <a:gd name="connsiteX7" fmla="*/ 6193536 w 11253216"/>
                <a:gd name="connsiteY7" fmla="*/ 1804416 h 1804416"/>
                <a:gd name="connsiteX8" fmla="*/ 5644896 w 11253216"/>
                <a:gd name="connsiteY8" fmla="*/ 1804416 h 1804416"/>
                <a:gd name="connsiteX9" fmla="*/ 5010912 w 11253216"/>
                <a:gd name="connsiteY9" fmla="*/ 1804416 h 1804416"/>
                <a:gd name="connsiteX10" fmla="*/ 3986784 w 11253216"/>
                <a:gd name="connsiteY10" fmla="*/ 1767840 h 1804416"/>
                <a:gd name="connsiteX11" fmla="*/ 3060192 w 11253216"/>
                <a:gd name="connsiteY11" fmla="*/ 1706880 h 1804416"/>
                <a:gd name="connsiteX12" fmla="*/ 2170176 w 11253216"/>
                <a:gd name="connsiteY12" fmla="*/ 1633728 h 1804416"/>
                <a:gd name="connsiteX13" fmla="*/ 1133856 w 11253216"/>
                <a:gd name="connsiteY13" fmla="*/ 1548384 h 1804416"/>
                <a:gd name="connsiteX14" fmla="*/ 0 w 11253216"/>
                <a:gd name="connsiteY14" fmla="*/ 1389888 h 1804416"/>
                <a:gd name="connsiteX15" fmla="*/ 0 w 11253216"/>
                <a:gd name="connsiteY15" fmla="*/ 0 h 1804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253216" h="1804416">
                  <a:moveTo>
                    <a:pt x="0" y="0"/>
                  </a:moveTo>
                  <a:lnTo>
                    <a:pt x="11253216" y="0"/>
                  </a:lnTo>
                  <a:lnTo>
                    <a:pt x="11228832" y="1426464"/>
                  </a:lnTo>
                  <a:lnTo>
                    <a:pt x="10241280" y="1560576"/>
                  </a:lnTo>
                  <a:lnTo>
                    <a:pt x="9156192" y="1682496"/>
                  </a:lnTo>
                  <a:lnTo>
                    <a:pt x="8107680" y="1755648"/>
                  </a:lnTo>
                  <a:lnTo>
                    <a:pt x="7205472" y="1780032"/>
                  </a:lnTo>
                  <a:lnTo>
                    <a:pt x="6193536" y="1804416"/>
                  </a:lnTo>
                  <a:lnTo>
                    <a:pt x="5644896" y="1804416"/>
                  </a:lnTo>
                  <a:lnTo>
                    <a:pt x="5010912" y="1804416"/>
                  </a:lnTo>
                  <a:lnTo>
                    <a:pt x="3986784" y="1767840"/>
                  </a:lnTo>
                  <a:lnTo>
                    <a:pt x="3060192" y="1706880"/>
                  </a:lnTo>
                  <a:lnTo>
                    <a:pt x="2170176" y="1633728"/>
                  </a:lnTo>
                  <a:lnTo>
                    <a:pt x="1133856" y="1548384"/>
                  </a:lnTo>
                  <a:lnTo>
                    <a:pt x="0" y="138988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9377DC"/>
                </a:gs>
                <a:gs pos="23000">
                  <a:schemeClr val="accent5">
                    <a:lumMod val="89000"/>
                  </a:schemeClr>
                </a:gs>
                <a:gs pos="69000">
                  <a:srgbClr val="7237E1"/>
                </a:gs>
                <a:gs pos="97000">
                  <a:srgbClr val="7237E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1D4EE51-53C9-7644-B318-7CC5BB6F23CD}"/>
                </a:ext>
              </a:extLst>
            </p:cNvPr>
            <p:cNvSpPr/>
            <p:nvPr/>
          </p:nvSpPr>
          <p:spPr>
            <a:xfrm>
              <a:off x="10436352" y="0"/>
              <a:ext cx="682752" cy="10504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E5462DF-2C35-C448-A2F7-E75DA685C5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2032" y="586228"/>
              <a:ext cx="1200912" cy="1200912"/>
            </a:xfrm>
            <a:prstGeom prst="rect">
              <a:avLst/>
            </a:prstGeom>
          </p:spPr>
        </p:pic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DE411A52-EFCE-2F4C-BF93-644393336BC2}"/>
              </a:ext>
            </a:extLst>
          </p:cNvPr>
          <p:cNvSpPr txBox="1">
            <a:spLocks/>
          </p:cNvSpPr>
          <p:nvPr/>
        </p:nvSpPr>
        <p:spPr>
          <a:xfrm>
            <a:off x="829056" y="833202"/>
            <a:ext cx="8761413" cy="70696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b="1" dirty="0"/>
              <a:t>Daily Cleaning Protocol</a:t>
            </a:r>
            <a:endParaRPr lang="en-US" b="1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18ED97C-68CA-1840-8F1A-3344AB71A1EB}"/>
              </a:ext>
            </a:extLst>
          </p:cNvPr>
          <p:cNvGrpSpPr/>
          <p:nvPr/>
        </p:nvGrpSpPr>
        <p:grpSpPr>
          <a:xfrm>
            <a:off x="1122265" y="2371893"/>
            <a:ext cx="10240679" cy="4408835"/>
            <a:chOff x="1122265" y="2371893"/>
            <a:chExt cx="10240679" cy="4408835"/>
          </a:xfrm>
        </p:grpSpPr>
        <p:graphicFrame>
          <p:nvGraphicFramePr>
            <p:cNvPr id="2" name="Diagram 1">
              <a:extLst>
                <a:ext uri="{FF2B5EF4-FFF2-40B4-BE49-F238E27FC236}">
                  <a16:creationId xmlns:a16="http://schemas.microsoft.com/office/drawing/2014/main" id="{B994E72F-EE97-7B46-9BF7-F145B2DB42E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785881210"/>
                </p:ext>
              </p:extLst>
            </p:nvPr>
          </p:nvGraphicFramePr>
          <p:xfrm>
            <a:off x="1122265" y="2371893"/>
            <a:ext cx="10240679" cy="440883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F9097B6-EC29-A34D-8ED7-5F01347E021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7387" y="5230012"/>
              <a:ext cx="761459" cy="2780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063859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D2F3DB0-2247-C64F-A324-A335CD5BC2D0}"/>
              </a:ext>
            </a:extLst>
          </p:cNvPr>
          <p:cNvGrpSpPr/>
          <p:nvPr/>
        </p:nvGrpSpPr>
        <p:grpSpPr>
          <a:xfrm>
            <a:off x="469392" y="0"/>
            <a:ext cx="11253216" cy="2287426"/>
            <a:chOff x="469392" y="0"/>
            <a:chExt cx="11253216" cy="2287426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07B9E525-A0E0-7F4F-9CB2-FF4EF9655FAB}"/>
                </a:ext>
              </a:extLst>
            </p:cNvPr>
            <p:cNvSpPr/>
            <p:nvPr/>
          </p:nvSpPr>
          <p:spPr>
            <a:xfrm>
              <a:off x="469392" y="483010"/>
              <a:ext cx="11253216" cy="1804416"/>
            </a:xfrm>
            <a:custGeom>
              <a:avLst/>
              <a:gdLst>
                <a:gd name="connsiteX0" fmla="*/ 0 w 11253216"/>
                <a:gd name="connsiteY0" fmla="*/ 0 h 1804416"/>
                <a:gd name="connsiteX1" fmla="*/ 11253216 w 11253216"/>
                <a:gd name="connsiteY1" fmla="*/ 0 h 1804416"/>
                <a:gd name="connsiteX2" fmla="*/ 11228832 w 11253216"/>
                <a:gd name="connsiteY2" fmla="*/ 1426464 h 1804416"/>
                <a:gd name="connsiteX3" fmla="*/ 10241280 w 11253216"/>
                <a:gd name="connsiteY3" fmla="*/ 1560576 h 1804416"/>
                <a:gd name="connsiteX4" fmla="*/ 9156192 w 11253216"/>
                <a:gd name="connsiteY4" fmla="*/ 1682496 h 1804416"/>
                <a:gd name="connsiteX5" fmla="*/ 8107680 w 11253216"/>
                <a:gd name="connsiteY5" fmla="*/ 1755648 h 1804416"/>
                <a:gd name="connsiteX6" fmla="*/ 7205472 w 11253216"/>
                <a:gd name="connsiteY6" fmla="*/ 1780032 h 1804416"/>
                <a:gd name="connsiteX7" fmla="*/ 6193536 w 11253216"/>
                <a:gd name="connsiteY7" fmla="*/ 1804416 h 1804416"/>
                <a:gd name="connsiteX8" fmla="*/ 5644896 w 11253216"/>
                <a:gd name="connsiteY8" fmla="*/ 1804416 h 1804416"/>
                <a:gd name="connsiteX9" fmla="*/ 5010912 w 11253216"/>
                <a:gd name="connsiteY9" fmla="*/ 1804416 h 1804416"/>
                <a:gd name="connsiteX10" fmla="*/ 3986784 w 11253216"/>
                <a:gd name="connsiteY10" fmla="*/ 1767840 h 1804416"/>
                <a:gd name="connsiteX11" fmla="*/ 3060192 w 11253216"/>
                <a:gd name="connsiteY11" fmla="*/ 1706880 h 1804416"/>
                <a:gd name="connsiteX12" fmla="*/ 2170176 w 11253216"/>
                <a:gd name="connsiteY12" fmla="*/ 1633728 h 1804416"/>
                <a:gd name="connsiteX13" fmla="*/ 1133856 w 11253216"/>
                <a:gd name="connsiteY13" fmla="*/ 1548384 h 1804416"/>
                <a:gd name="connsiteX14" fmla="*/ 0 w 11253216"/>
                <a:gd name="connsiteY14" fmla="*/ 1389888 h 1804416"/>
                <a:gd name="connsiteX15" fmla="*/ 0 w 11253216"/>
                <a:gd name="connsiteY15" fmla="*/ 0 h 1804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253216" h="1804416">
                  <a:moveTo>
                    <a:pt x="0" y="0"/>
                  </a:moveTo>
                  <a:lnTo>
                    <a:pt x="11253216" y="0"/>
                  </a:lnTo>
                  <a:lnTo>
                    <a:pt x="11228832" y="1426464"/>
                  </a:lnTo>
                  <a:lnTo>
                    <a:pt x="10241280" y="1560576"/>
                  </a:lnTo>
                  <a:lnTo>
                    <a:pt x="9156192" y="1682496"/>
                  </a:lnTo>
                  <a:lnTo>
                    <a:pt x="8107680" y="1755648"/>
                  </a:lnTo>
                  <a:lnTo>
                    <a:pt x="7205472" y="1780032"/>
                  </a:lnTo>
                  <a:lnTo>
                    <a:pt x="6193536" y="1804416"/>
                  </a:lnTo>
                  <a:lnTo>
                    <a:pt x="5644896" y="1804416"/>
                  </a:lnTo>
                  <a:lnTo>
                    <a:pt x="5010912" y="1804416"/>
                  </a:lnTo>
                  <a:lnTo>
                    <a:pt x="3986784" y="1767840"/>
                  </a:lnTo>
                  <a:lnTo>
                    <a:pt x="3060192" y="1706880"/>
                  </a:lnTo>
                  <a:lnTo>
                    <a:pt x="2170176" y="1633728"/>
                  </a:lnTo>
                  <a:lnTo>
                    <a:pt x="1133856" y="1548384"/>
                  </a:lnTo>
                  <a:lnTo>
                    <a:pt x="0" y="138988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9377DC"/>
                </a:gs>
                <a:gs pos="23000">
                  <a:schemeClr val="accent5">
                    <a:lumMod val="89000"/>
                  </a:schemeClr>
                </a:gs>
                <a:gs pos="69000">
                  <a:srgbClr val="7237E1"/>
                </a:gs>
                <a:gs pos="97000">
                  <a:srgbClr val="7237E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1D4EE51-53C9-7644-B318-7CC5BB6F23CD}"/>
                </a:ext>
              </a:extLst>
            </p:cNvPr>
            <p:cNvSpPr/>
            <p:nvPr/>
          </p:nvSpPr>
          <p:spPr>
            <a:xfrm>
              <a:off x="10436352" y="0"/>
              <a:ext cx="682752" cy="10504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E5462DF-2C35-C448-A2F7-E75DA685C5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2032" y="586228"/>
              <a:ext cx="1200912" cy="1200912"/>
            </a:xfrm>
            <a:prstGeom prst="rect">
              <a:avLst/>
            </a:prstGeom>
          </p:spPr>
        </p:pic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DE411A52-EFCE-2F4C-BF93-644393336BC2}"/>
              </a:ext>
            </a:extLst>
          </p:cNvPr>
          <p:cNvSpPr txBox="1">
            <a:spLocks/>
          </p:cNvSpPr>
          <p:nvPr/>
        </p:nvSpPr>
        <p:spPr>
          <a:xfrm>
            <a:off x="829056" y="833202"/>
            <a:ext cx="8761413" cy="70696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b="1" dirty="0"/>
              <a:t>Daily Cleaning Protocol</a:t>
            </a:r>
            <a:endParaRPr lang="en-US" b="1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05686F5-CDB5-1D41-9F2C-50843475B238}"/>
              </a:ext>
            </a:extLst>
          </p:cNvPr>
          <p:cNvSpPr txBox="1">
            <a:spLocks/>
          </p:cNvSpPr>
          <p:nvPr/>
        </p:nvSpPr>
        <p:spPr>
          <a:xfrm>
            <a:off x="1145269" y="3000777"/>
            <a:ext cx="9901461" cy="365027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dirty="0">
                <a:solidFill>
                  <a:schemeClr val="tx1"/>
                </a:solidFill>
              </a:rPr>
              <a:t> Daily completion of the cleaning log is an </a:t>
            </a:r>
          </a:p>
          <a:p>
            <a:pPr marL="0" indent="0" algn="ctr">
              <a:buNone/>
            </a:pP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ARC requirement</a:t>
            </a:r>
            <a:r>
              <a:rPr lang="en-US" sz="3200" dirty="0">
                <a:solidFill>
                  <a:schemeClr val="tx1"/>
                </a:solidFill>
              </a:rPr>
              <a:t>! </a:t>
            </a:r>
          </a:p>
          <a:p>
            <a:pPr marL="0" indent="0" algn="ctr">
              <a:buNone/>
            </a:pPr>
            <a:r>
              <a:rPr lang="en-US" sz="3200" dirty="0">
                <a:solidFill>
                  <a:schemeClr val="tx1"/>
                </a:solidFill>
              </a:rPr>
              <a:t>Failure to document your cleaning and</a:t>
            </a:r>
          </a:p>
          <a:p>
            <a:pPr marL="0" indent="0" algn="ctr">
              <a:buNone/>
            </a:pPr>
            <a:r>
              <a:rPr lang="en-US" sz="3200" dirty="0">
                <a:solidFill>
                  <a:schemeClr val="tx1"/>
                </a:solidFill>
              </a:rPr>
              <a:t> sterilization will result in an </a:t>
            </a:r>
          </a:p>
          <a:p>
            <a:pPr marL="0" indent="0" algn="ctr">
              <a:buNone/>
            </a:pP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ARC violation</a:t>
            </a:r>
            <a:endParaRPr lang="en-US" sz="3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8636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D2F3DB0-2247-C64F-A324-A335CD5BC2D0}"/>
              </a:ext>
            </a:extLst>
          </p:cNvPr>
          <p:cNvGrpSpPr/>
          <p:nvPr/>
        </p:nvGrpSpPr>
        <p:grpSpPr>
          <a:xfrm>
            <a:off x="469392" y="0"/>
            <a:ext cx="11253216" cy="2287426"/>
            <a:chOff x="469392" y="0"/>
            <a:chExt cx="11253216" cy="2287426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07B9E525-A0E0-7F4F-9CB2-FF4EF9655FAB}"/>
                </a:ext>
              </a:extLst>
            </p:cNvPr>
            <p:cNvSpPr/>
            <p:nvPr/>
          </p:nvSpPr>
          <p:spPr>
            <a:xfrm>
              <a:off x="469392" y="483010"/>
              <a:ext cx="11253216" cy="1804416"/>
            </a:xfrm>
            <a:custGeom>
              <a:avLst/>
              <a:gdLst>
                <a:gd name="connsiteX0" fmla="*/ 0 w 11253216"/>
                <a:gd name="connsiteY0" fmla="*/ 0 h 1804416"/>
                <a:gd name="connsiteX1" fmla="*/ 11253216 w 11253216"/>
                <a:gd name="connsiteY1" fmla="*/ 0 h 1804416"/>
                <a:gd name="connsiteX2" fmla="*/ 11228832 w 11253216"/>
                <a:gd name="connsiteY2" fmla="*/ 1426464 h 1804416"/>
                <a:gd name="connsiteX3" fmla="*/ 10241280 w 11253216"/>
                <a:gd name="connsiteY3" fmla="*/ 1560576 h 1804416"/>
                <a:gd name="connsiteX4" fmla="*/ 9156192 w 11253216"/>
                <a:gd name="connsiteY4" fmla="*/ 1682496 h 1804416"/>
                <a:gd name="connsiteX5" fmla="*/ 8107680 w 11253216"/>
                <a:gd name="connsiteY5" fmla="*/ 1755648 h 1804416"/>
                <a:gd name="connsiteX6" fmla="*/ 7205472 w 11253216"/>
                <a:gd name="connsiteY6" fmla="*/ 1780032 h 1804416"/>
                <a:gd name="connsiteX7" fmla="*/ 6193536 w 11253216"/>
                <a:gd name="connsiteY7" fmla="*/ 1804416 h 1804416"/>
                <a:gd name="connsiteX8" fmla="*/ 5644896 w 11253216"/>
                <a:gd name="connsiteY8" fmla="*/ 1804416 h 1804416"/>
                <a:gd name="connsiteX9" fmla="*/ 5010912 w 11253216"/>
                <a:gd name="connsiteY9" fmla="*/ 1804416 h 1804416"/>
                <a:gd name="connsiteX10" fmla="*/ 3986784 w 11253216"/>
                <a:gd name="connsiteY10" fmla="*/ 1767840 h 1804416"/>
                <a:gd name="connsiteX11" fmla="*/ 3060192 w 11253216"/>
                <a:gd name="connsiteY11" fmla="*/ 1706880 h 1804416"/>
                <a:gd name="connsiteX12" fmla="*/ 2170176 w 11253216"/>
                <a:gd name="connsiteY12" fmla="*/ 1633728 h 1804416"/>
                <a:gd name="connsiteX13" fmla="*/ 1133856 w 11253216"/>
                <a:gd name="connsiteY13" fmla="*/ 1548384 h 1804416"/>
                <a:gd name="connsiteX14" fmla="*/ 0 w 11253216"/>
                <a:gd name="connsiteY14" fmla="*/ 1389888 h 1804416"/>
                <a:gd name="connsiteX15" fmla="*/ 0 w 11253216"/>
                <a:gd name="connsiteY15" fmla="*/ 0 h 1804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253216" h="1804416">
                  <a:moveTo>
                    <a:pt x="0" y="0"/>
                  </a:moveTo>
                  <a:lnTo>
                    <a:pt x="11253216" y="0"/>
                  </a:lnTo>
                  <a:lnTo>
                    <a:pt x="11228832" y="1426464"/>
                  </a:lnTo>
                  <a:lnTo>
                    <a:pt x="10241280" y="1560576"/>
                  </a:lnTo>
                  <a:lnTo>
                    <a:pt x="9156192" y="1682496"/>
                  </a:lnTo>
                  <a:lnTo>
                    <a:pt x="8107680" y="1755648"/>
                  </a:lnTo>
                  <a:lnTo>
                    <a:pt x="7205472" y="1780032"/>
                  </a:lnTo>
                  <a:lnTo>
                    <a:pt x="6193536" y="1804416"/>
                  </a:lnTo>
                  <a:lnTo>
                    <a:pt x="5644896" y="1804416"/>
                  </a:lnTo>
                  <a:lnTo>
                    <a:pt x="5010912" y="1804416"/>
                  </a:lnTo>
                  <a:lnTo>
                    <a:pt x="3986784" y="1767840"/>
                  </a:lnTo>
                  <a:lnTo>
                    <a:pt x="3060192" y="1706880"/>
                  </a:lnTo>
                  <a:lnTo>
                    <a:pt x="2170176" y="1633728"/>
                  </a:lnTo>
                  <a:lnTo>
                    <a:pt x="1133856" y="1548384"/>
                  </a:lnTo>
                  <a:lnTo>
                    <a:pt x="0" y="138988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B0F0"/>
                </a:gs>
                <a:gs pos="79000">
                  <a:srgbClr val="0070C0"/>
                </a:gs>
                <a:gs pos="97000">
                  <a:srgbClr val="0070C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1D4EE51-53C9-7644-B318-7CC5BB6F23CD}"/>
                </a:ext>
              </a:extLst>
            </p:cNvPr>
            <p:cNvSpPr/>
            <p:nvPr/>
          </p:nvSpPr>
          <p:spPr>
            <a:xfrm>
              <a:off x="10436352" y="0"/>
              <a:ext cx="682752" cy="10504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E5462DF-2C35-C448-A2F7-E75DA685C5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2032" y="586228"/>
              <a:ext cx="1200912" cy="1200912"/>
            </a:xfrm>
            <a:prstGeom prst="rect">
              <a:avLst/>
            </a:prstGeom>
          </p:spPr>
        </p:pic>
      </p:grp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1165519-D996-CB46-8D55-BF381C807B6A}"/>
              </a:ext>
            </a:extLst>
          </p:cNvPr>
          <p:cNvSpPr txBox="1">
            <a:spLocks/>
          </p:cNvSpPr>
          <p:nvPr/>
        </p:nvSpPr>
        <p:spPr>
          <a:xfrm>
            <a:off x="3279648" y="2927313"/>
            <a:ext cx="5632704" cy="328652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400" b="1" dirty="0">
                <a:solidFill>
                  <a:srgbClr val="0070C0"/>
                </a:solidFill>
              </a:rPr>
              <a:t>Core Costs &amp; Billing</a:t>
            </a:r>
          </a:p>
        </p:txBody>
      </p:sp>
    </p:spTree>
    <p:extLst>
      <p:ext uri="{BB962C8B-B14F-4D97-AF65-F5344CB8AC3E}">
        <p14:creationId xmlns:p14="http://schemas.microsoft.com/office/powerpoint/2010/main" val="8855169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D2F3DB0-2247-C64F-A324-A335CD5BC2D0}"/>
              </a:ext>
            </a:extLst>
          </p:cNvPr>
          <p:cNvGrpSpPr/>
          <p:nvPr/>
        </p:nvGrpSpPr>
        <p:grpSpPr>
          <a:xfrm>
            <a:off x="469392" y="0"/>
            <a:ext cx="11253216" cy="2287426"/>
            <a:chOff x="469392" y="0"/>
            <a:chExt cx="11253216" cy="2287426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07B9E525-A0E0-7F4F-9CB2-FF4EF9655FAB}"/>
                </a:ext>
              </a:extLst>
            </p:cNvPr>
            <p:cNvSpPr/>
            <p:nvPr/>
          </p:nvSpPr>
          <p:spPr>
            <a:xfrm>
              <a:off x="469392" y="483010"/>
              <a:ext cx="11253216" cy="1804416"/>
            </a:xfrm>
            <a:custGeom>
              <a:avLst/>
              <a:gdLst>
                <a:gd name="connsiteX0" fmla="*/ 0 w 11253216"/>
                <a:gd name="connsiteY0" fmla="*/ 0 h 1804416"/>
                <a:gd name="connsiteX1" fmla="*/ 11253216 w 11253216"/>
                <a:gd name="connsiteY1" fmla="*/ 0 h 1804416"/>
                <a:gd name="connsiteX2" fmla="*/ 11228832 w 11253216"/>
                <a:gd name="connsiteY2" fmla="*/ 1426464 h 1804416"/>
                <a:gd name="connsiteX3" fmla="*/ 10241280 w 11253216"/>
                <a:gd name="connsiteY3" fmla="*/ 1560576 h 1804416"/>
                <a:gd name="connsiteX4" fmla="*/ 9156192 w 11253216"/>
                <a:gd name="connsiteY4" fmla="*/ 1682496 h 1804416"/>
                <a:gd name="connsiteX5" fmla="*/ 8107680 w 11253216"/>
                <a:gd name="connsiteY5" fmla="*/ 1755648 h 1804416"/>
                <a:gd name="connsiteX6" fmla="*/ 7205472 w 11253216"/>
                <a:gd name="connsiteY6" fmla="*/ 1780032 h 1804416"/>
                <a:gd name="connsiteX7" fmla="*/ 6193536 w 11253216"/>
                <a:gd name="connsiteY7" fmla="*/ 1804416 h 1804416"/>
                <a:gd name="connsiteX8" fmla="*/ 5644896 w 11253216"/>
                <a:gd name="connsiteY8" fmla="*/ 1804416 h 1804416"/>
                <a:gd name="connsiteX9" fmla="*/ 5010912 w 11253216"/>
                <a:gd name="connsiteY9" fmla="*/ 1804416 h 1804416"/>
                <a:gd name="connsiteX10" fmla="*/ 3986784 w 11253216"/>
                <a:gd name="connsiteY10" fmla="*/ 1767840 h 1804416"/>
                <a:gd name="connsiteX11" fmla="*/ 3060192 w 11253216"/>
                <a:gd name="connsiteY11" fmla="*/ 1706880 h 1804416"/>
                <a:gd name="connsiteX12" fmla="*/ 2170176 w 11253216"/>
                <a:gd name="connsiteY12" fmla="*/ 1633728 h 1804416"/>
                <a:gd name="connsiteX13" fmla="*/ 1133856 w 11253216"/>
                <a:gd name="connsiteY13" fmla="*/ 1548384 h 1804416"/>
                <a:gd name="connsiteX14" fmla="*/ 0 w 11253216"/>
                <a:gd name="connsiteY14" fmla="*/ 1389888 h 1804416"/>
                <a:gd name="connsiteX15" fmla="*/ 0 w 11253216"/>
                <a:gd name="connsiteY15" fmla="*/ 0 h 1804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253216" h="1804416">
                  <a:moveTo>
                    <a:pt x="0" y="0"/>
                  </a:moveTo>
                  <a:lnTo>
                    <a:pt x="11253216" y="0"/>
                  </a:lnTo>
                  <a:lnTo>
                    <a:pt x="11228832" y="1426464"/>
                  </a:lnTo>
                  <a:lnTo>
                    <a:pt x="10241280" y="1560576"/>
                  </a:lnTo>
                  <a:lnTo>
                    <a:pt x="9156192" y="1682496"/>
                  </a:lnTo>
                  <a:lnTo>
                    <a:pt x="8107680" y="1755648"/>
                  </a:lnTo>
                  <a:lnTo>
                    <a:pt x="7205472" y="1780032"/>
                  </a:lnTo>
                  <a:lnTo>
                    <a:pt x="6193536" y="1804416"/>
                  </a:lnTo>
                  <a:lnTo>
                    <a:pt x="5644896" y="1804416"/>
                  </a:lnTo>
                  <a:lnTo>
                    <a:pt x="5010912" y="1804416"/>
                  </a:lnTo>
                  <a:lnTo>
                    <a:pt x="3986784" y="1767840"/>
                  </a:lnTo>
                  <a:lnTo>
                    <a:pt x="3060192" y="1706880"/>
                  </a:lnTo>
                  <a:lnTo>
                    <a:pt x="2170176" y="1633728"/>
                  </a:lnTo>
                  <a:lnTo>
                    <a:pt x="1133856" y="1548384"/>
                  </a:lnTo>
                  <a:lnTo>
                    <a:pt x="0" y="138988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B0F0"/>
                </a:gs>
                <a:gs pos="79000">
                  <a:srgbClr val="0070C0"/>
                </a:gs>
                <a:gs pos="97000">
                  <a:srgbClr val="0070C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1D4EE51-53C9-7644-B318-7CC5BB6F23CD}"/>
                </a:ext>
              </a:extLst>
            </p:cNvPr>
            <p:cNvSpPr/>
            <p:nvPr/>
          </p:nvSpPr>
          <p:spPr>
            <a:xfrm>
              <a:off x="10436352" y="0"/>
              <a:ext cx="682752" cy="10504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E5462DF-2C35-C448-A2F7-E75DA685C5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2032" y="586228"/>
              <a:ext cx="1200912" cy="1200912"/>
            </a:xfrm>
            <a:prstGeom prst="rect">
              <a:avLst/>
            </a:prstGeom>
          </p:spPr>
        </p:pic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DE411A52-EFCE-2F4C-BF93-644393336BC2}"/>
              </a:ext>
            </a:extLst>
          </p:cNvPr>
          <p:cNvSpPr txBox="1">
            <a:spLocks/>
          </p:cNvSpPr>
          <p:nvPr/>
        </p:nvSpPr>
        <p:spPr>
          <a:xfrm>
            <a:off x="829056" y="833202"/>
            <a:ext cx="8761413" cy="70696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b="1" dirty="0"/>
              <a:t>Core Costs</a:t>
            </a:r>
            <a:endParaRPr lang="en-US" b="1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C079C46-3CC3-B94A-9179-55268F55B5EA}"/>
              </a:ext>
            </a:extLst>
          </p:cNvPr>
          <p:cNvGraphicFramePr>
            <a:graphicFrameLocks noGrp="1"/>
          </p:cNvGraphicFramePr>
          <p:nvPr/>
        </p:nvGraphicFramePr>
        <p:xfrm>
          <a:off x="1745771" y="2787712"/>
          <a:ext cx="8700458" cy="3155362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4350229">
                  <a:extLst>
                    <a:ext uri="{9D8B030D-6E8A-4147-A177-3AD203B41FA5}">
                      <a16:colId xmlns:a16="http://schemas.microsoft.com/office/drawing/2014/main" val="1790396653"/>
                    </a:ext>
                  </a:extLst>
                </a:gridCol>
                <a:gridCol w="4350229">
                  <a:extLst>
                    <a:ext uri="{9D8B030D-6E8A-4147-A177-3AD203B41FA5}">
                      <a16:colId xmlns:a16="http://schemas.microsoft.com/office/drawing/2014/main" val="135944218"/>
                    </a:ext>
                  </a:extLst>
                </a:gridCol>
              </a:tblGrid>
              <a:tr h="45076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Service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Rate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32961745"/>
                  </a:ext>
                </a:extLst>
              </a:tr>
              <a:tr h="45076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Initial Consultation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FREE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016946"/>
                  </a:ext>
                </a:extLst>
              </a:tr>
              <a:tr h="45076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Staff Supervised (training rate)**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$90/</a:t>
                      </a:r>
                      <a:r>
                        <a:rPr lang="en-US" dirty="0" err="1"/>
                        <a:t>hr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5938574"/>
                  </a:ext>
                </a:extLst>
              </a:tr>
              <a:tr h="45076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Unsupervised (self-performed)***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$55/</a:t>
                      </a:r>
                      <a:r>
                        <a:rPr lang="en-US" dirty="0" err="1"/>
                        <a:t>hr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28239230"/>
                  </a:ext>
                </a:extLst>
              </a:tr>
              <a:tr h="45076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Staff-performed**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$115/</a:t>
                      </a:r>
                      <a:r>
                        <a:rPr lang="en-US" dirty="0" err="1"/>
                        <a:t>hr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987853"/>
                  </a:ext>
                </a:extLst>
              </a:tr>
              <a:tr h="45076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Statistical Analysis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$75/</a:t>
                      </a:r>
                      <a:r>
                        <a:rPr lang="en-US" dirty="0" err="1"/>
                        <a:t>hr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1946865"/>
                  </a:ext>
                </a:extLst>
              </a:tr>
              <a:tr h="45076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Ferules for Optogenetic Implant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$20 each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33557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B775684F-5E98-D94F-B247-51B5810C434E}"/>
              </a:ext>
            </a:extLst>
          </p:cNvPr>
          <p:cNvSpPr txBox="1"/>
          <p:nvPr/>
        </p:nvSpPr>
        <p:spPr>
          <a:xfrm>
            <a:off x="1638358" y="6005658"/>
            <a:ext cx="838402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*Rates are subject to change at any time</a:t>
            </a:r>
          </a:p>
          <a:p>
            <a:r>
              <a:rPr lang="en-US" sz="1400" dirty="0"/>
              <a:t>**Subject to $20/</a:t>
            </a:r>
            <a:r>
              <a:rPr lang="en-US" sz="1400" dirty="0" err="1"/>
              <a:t>hr</a:t>
            </a:r>
            <a:r>
              <a:rPr lang="en-US" sz="1400" dirty="0"/>
              <a:t> overtime charge for weekends and experiments lasting &gt;8 </a:t>
            </a:r>
            <a:r>
              <a:rPr lang="en-US" sz="1400" dirty="0" err="1"/>
              <a:t>hrs</a:t>
            </a:r>
            <a:r>
              <a:rPr lang="en-US" sz="1400" dirty="0"/>
              <a:t> consecutively</a:t>
            </a:r>
          </a:p>
          <a:p>
            <a:r>
              <a:rPr lang="en-US" sz="1400" dirty="0"/>
              <a:t>***Discounts available for clients using &gt;300 </a:t>
            </a:r>
            <a:r>
              <a:rPr lang="en-US" sz="1400" dirty="0" err="1"/>
              <a:t>hr</a:t>
            </a:r>
            <a:r>
              <a:rPr lang="en-US" sz="1400" dirty="0"/>
              <a:t>/</a:t>
            </a:r>
            <a:r>
              <a:rPr lang="en-US" sz="1400" dirty="0" err="1"/>
              <a:t>yr</a:t>
            </a:r>
            <a:r>
              <a:rPr lang="en-US" sz="1400" dirty="0"/>
              <a:t>; off-peak only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1165519-D996-CB46-8D55-BF381C807B6A}"/>
              </a:ext>
            </a:extLst>
          </p:cNvPr>
          <p:cNvSpPr txBox="1">
            <a:spLocks/>
          </p:cNvSpPr>
          <p:nvPr/>
        </p:nvSpPr>
        <p:spPr>
          <a:xfrm>
            <a:off x="463296" y="2287426"/>
            <a:ext cx="11814048" cy="483010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/>
              <a:t>Current Rates*</a:t>
            </a:r>
          </a:p>
        </p:txBody>
      </p:sp>
    </p:spTree>
    <p:extLst>
      <p:ext uri="{BB962C8B-B14F-4D97-AF65-F5344CB8AC3E}">
        <p14:creationId xmlns:p14="http://schemas.microsoft.com/office/powerpoint/2010/main" val="293209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A253F-24A0-4D4E-8287-6C9666407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056" y="833202"/>
            <a:ext cx="8761413" cy="706964"/>
          </a:xfrm>
        </p:spPr>
        <p:txBody>
          <a:bodyPr/>
          <a:lstStyle/>
          <a:p>
            <a:r>
              <a:rPr lang="en-US" sz="4800" b="1" dirty="0"/>
              <a:t>Welcome to the BTC!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A84C9-119F-A343-B05D-9AF6568D12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138" y="2524298"/>
            <a:ext cx="6931475" cy="3906982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2400" dirty="0">
                <a:solidFill>
                  <a:schemeClr val="tx1"/>
                </a:solidFill>
              </a:rPr>
              <a:t>We are happy to assist in all your behavioral testing needs</a:t>
            </a:r>
          </a:p>
          <a:p>
            <a:pPr lvl="1">
              <a:spcAft>
                <a:spcPts val="1200"/>
              </a:spcAft>
            </a:pPr>
            <a:r>
              <a:rPr lang="en-US" sz="2000" dirty="0">
                <a:solidFill>
                  <a:schemeClr val="tx1"/>
                </a:solidFill>
              </a:rPr>
              <a:t> Protocol setup and experimental design</a:t>
            </a:r>
          </a:p>
          <a:p>
            <a:pPr lvl="1">
              <a:spcAft>
                <a:spcPts val="1200"/>
              </a:spcAft>
            </a:pPr>
            <a:r>
              <a:rPr lang="en-US" sz="2000" dirty="0">
                <a:solidFill>
                  <a:schemeClr val="tx1"/>
                </a:solidFill>
              </a:rPr>
              <a:t> Personalized protocol or equipment modifications </a:t>
            </a:r>
          </a:p>
          <a:p>
            <a:pPr lvl="1">
              <a:spcAft>
                <a:spcPts val="1200"/>
              </a:spcAft>
            </a:pPr>
            <a:r>
              <a:rPr lang="en-US" sz="2000" dirty="0">
                <a:solidFill>
                  <a:schemeClr val="tx1"/>
                </a:solidFill>
              </a:rPr>
              <a:t> All training and troubleshooting</a:t>
            </a:r>
          </a:p>
          <a:p>
            <a:pPr lvl="1">
              <a:spcAft>
                <a:spcPts val="1200"/>
              </a:spcAft>
            </a:pPr>
            <a:r>
              <a:rPr lang="en-US" sz="2000" dirty="0">
                <a:solidFill>
                  <a:schemeClr val="tx1"/>
                </a:solidFill>
              </a:rPr>
              <a:t> Data analysis and interpretation</a:t>
            </a:r>
          </a:p>
          <a:p>
            <a:pPr lvl="1"/>
            <a:endParaRPr lang="en-US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5462DF-2C35-C448-A2F7-E75DA685C5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032" y="586228"/>
            <a:ext cx="1200912" cy="12009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F9D019-D0EA-784E-B5A3-F8E9011D39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1613" y="2944307"/>
            <a:ext cx="3878094" cy="2585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6521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D2F3DB0-2247-C64F-A324-A335CD5BC2D0}"/>
              </a:ext>
            </a:extLst>
          </p:cNvPr>
          <p:cNvGrpSpPr/>
          <p:nvPr/>
        </p:nvGrpSpPr>
        <p:grpSpPr>
          <a:xfrm>
            <a:off x="469392" y="0"/>
            <a:ext cx="11253216" cy="2287426"/>
            <a:chOff x="469392" y="0"/>
            <a:chExt cx="11253216" cy="2287426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07B9E525-A0E0-7F4F-9CB2-FF4EF9655FAB}"/>
                </a:ext>
              </a:extLst>
            </p:cNvPr>
            <p:cNvSpPr/>
            <p:nvPr/>
          </p:nvSpPr>
          <p:spPr>
            <a:xfrm>
              <a:off x="469392" y="483010"/>
              <a:ext cx="11253216" cy="1804416"/>
            </a:xfrm>
            <a:custGeom>
              <a:avLst/>
              <a:gdLst>
                <a:gd name="connsiteX0" fmla="*/ 0 w 11253216"/>
                <a:gd name="connsiteY0" fmla="*/ 0 h 1804416"/>
                <a:gd name="connsiteX1" fmla="*/ 11253216 w 11253216"/>
                <a:gd name="connsiteY1" fmla="*/ 0 h 1804416"/>
                <a:gd name="connsiteX2" fmla="*/ 11228832 w 11253216"/>
                <a:gd name="connsiteY2" fmla="*/ 1426464 h 1804416"/>
                <a:gd name="connsiteX3" fmla="*/ 10241280 w 11253216"/>
                <a:gd name="connsiteY3" fmla="*/ 1560576 h 1804416"/>
                <a:gd name="connsiteX4" fmla="*/ 9156192 w 11253216"/>
                <a:gd name="connsiteY4" fmla="*/ 1682496 h 1804416"/>
                <a:gd name="connsiteX5" fmla="*/ 8107680 w 11253216"/>
                <a:gd name="connsiteY5" fmla="*/ 1755648 h 1804416"/>
                <a:gd name="connsiteX6" fmla="*/ 7205472 w 11253216"/>
                <a:gd name="connsiteY6" fmla="*/ 1780032 h 1804416"/>
                <a:gd name="connsiteX7" fmla="*/ 6193536 w 11253216"/>
                <a:gd name="connsiteY7" fmla="*/ 1804416 h 1804416"/>
                <a:gd name="connsiteX8" fmla="*/ 5644896 w 11253216"/>
                <a:gd name="connsiteY8" fmla="*/ 1804416 h 1804416"/>
                <a:gd name="connsiteX9" fmla="*/ 5010912 w 11253216"/>
                <a:gd name="connsiteY9" fmla="*/ 1804416 h 1804416"/>
                <a:gd name="connsiteX10" fmla="*/ 3986784 w 11253216"/>
                <a:gd name="connsiteY10" fmla="*/ 1767840 h 1804416"/>
                <a:gd name="connsiteX11" fmla="*/ 3060192 w 11253216"/>
                <a:gd name="connsiteY11" fmla="*/ 1706880 h 1804416"/>
                <a:gd name="connsiteX12" fmla="*/ 2170176 w 11253216"/>
                <a:gd name="connsiteY12" fmla="*/ 1633728 h 1804416"/>
                <a:gd name="connsiteX13" fmla="*/ 1133856 w 11253216"/>
                <a:gd name="connsiteY13" fmla="*/ 1548384 h 1804416"/>
                <a:gd name="connsiteX14" fmla="*/ 0 w 11253216"/>
                <a:gd name="connsiteY14" fmla="*/ 1389888 h 1804416"/>
                <a:gd name="connsiteX15" fmla="*/ 0 w 11253216"/>
                <a:gd name="connsiteY15" fmla="*/ 0 h 1804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253216" h="1804416">
                  <a:moveTo>
                    <a:pt x="0" y="0"/>
                  </a:moveTo>
                  <a:lnTo>
                    <a:pt x="11253216" y="0"/>
                  </a:lnTo>
                  <a:lnTo>
                    <a:pt x="11228832" y="1426464"/>
                  </a:lnTo>
                  <a:lnTo>
                    <a:pt x="10241280" y="1560576"/>
                  </a:lnTo>
                  <a:lnTo>
                    <a:pt x="9156192" y="1682496"/>
                  </a:lnTo>
                  <a:lnTo>
                    <a:pt x="8107680" y="1755648"/>
                  </a:lnTo>
                  <a:lnTo>
                    <a:pt x="7205472" y="1780032"/>
                  </a:lnTo>
                  <a:lnTo>
                    <a:pt x="6193536" y="1804416"/>
                  </a:lnTo>
                  <a:lnTo>
                    <a:pt x="5644896" y="1804416"/>
                  </a:lnTo>
                  <a:lnTo>
                    <a:pt x="5010912" y="1804416"/>
                  </a:lnTo>
                  <a:lnTo>
                    <a:pt x="3986784" y="1767840"/>
                  </a:lnTo>
                  <a:lnTo>
                    <a:pt x="3060192" y="1706880"/>
                  </a:lnTo>
                  <a:lnTo>
                    <a:pt x="2170176" y="1633728"/>
                  </a:lnTo>
                  <a:lnTo>
                    <a:pt x="1133856" y="1548384"/>
                  </a:lnTo>
                  <a:lnTo>
                    <a:pt x="0" y="138988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B0F0"/>
                </a:gs>
                <a:gs pos="79000">
                  <a:srgbClr val="0070C0"/>
                </a:gs>
                <a:gs pos="97000">
                  <a:srgbClr val="0070C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1D4EE51-53C9-7644-B318-7CC5BB6F23CD}"/>
                </a:ext>
              </a:extLst>
            </p:cNvPr>
            <p:cNvSpPr/>
            <p:nvPr/>
          </p:nvSpPr>
          <p:spPr>
            <a:xfrm>
              <a:off x="10436352" y="0"/>
              <a:ext cx="682752" cy="10504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E5462DF-2C35-C448-A2F7-E75DA685C5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2032" y="586228"/>
              <a:ext cx="1200912" cy="1200912"/>
            </a:xfrm>
            <a:prstGeom prst="rect">
              <a:avLst/>
            </a:prstGeom>
          </p:spPr>
        </p:pic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DE411A52-EFCE-2F4C-BF93-644393336BC2}"/>
              </a:ext>
            </a:extLst>
          </p:cNvPr>
          <p:cNvSpPr txBox="1">
            <a:spLocks/>
          </p:cNvSpPr>
          <p:nvPr/>
        </p:nvSpPr>
        <p:spPr>
          <a:xfrm>
            <a:off x="829056" y="833202"/>
            <a:ext cx="8761413" cy="70696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b="1" dirty="0"/>
              <a:t>Monthly Billing</a:t>
            </a:r>
            <a:endParaRPr lang="en-US" b="1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F4F48F0-8C56-7C4B-A404-4C955D18778D}"/>
              </a:ext>
            </a:extLst>
          </p:cNvPr>
          <p:cNvGrpSpPr/>
          <p:nvPr/>
        </p:nvGrpSpPr>
        <p:grpSpPr>
          <a:xfrm>
            <a:off x="469392" y="2770436"/>
            <a:ext cx="11565590" cy="4314956"/>
            <a:chOff x="463296" y="2390644"/>
            <a:chExt cx="11253216" cy="4351532"/>
          </a:xfrm>
        </p:grpSpPr>
        <p:sp>
          <p:nvSpPr>
            <p:cNvPr id="9" name="Content Placeholder 2">
              <a:extLst>
                <a:ext uri="{FF2B5EF4-FFF2-40B4-BE49-F238E27FC236}">
                  <a16:creationId xmlns:a16="http://schemas.microsoft.com/office/drawing/2014/main" id="{A53EEDD6-B1AA-904D-B33C-44FC8594AD80}"/>
                </a:ext>
              </a:extLst>
            </p:cNvPr>
            <p:cNvSpPr txBox="1">
              <a:spLocks/>
            </p:cNvSpPr>
            <p:nvPr/>
          </p:nvSpPr>
          <p:spPr>
            <a:xfrm>
              <a:off x="463296" y="2390644"/>
              <a:ext cx="11253216" cy="4351532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342900" indent="-3429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6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4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en-US" sz="2000" dirty="0"/>
                <a:t> </a:t>
              </a:r>
              <a:r>
                <a:rPr lang="en-US" sz="2400" dirty="0">
                  <a:solidFill>
                    <a:schemeClr val="tx1"/>
                  </a:solidFill>
                </a:rPr>
                <a:t>Billing is completed on a monthly basis</a:t>
              </a:r>
            </a:p>
            <a:p>
              <a:pPr lvl="1">
                <a:lnSpc>
                  <a:spcPct val="120000"/>
                </a:lnSpc>
                <a:spcAft>
                  <a:spcPts val="1200"/>
                </a:spcAft>
              </a:pPr>
              <a:r>
                <a:rPr lang="en-US" sz="2000" dirty="0">
                  <a:solidFill>
                    <a:schemeClr val="tx1"/>
                  </a:solidFill>
                </a:rPr>
                <a:t> Charges are based on self-reported use in the calendar, so </a:t>
              </a:r>
              <a:r>
                <a:rPr lang="en-US" sz="2000" b="1" u="sng" dirty="0">
                  <a:solidFill>
                    <a:schemeClr val="accent2">
                      <a:lumMod val="75000"/>
                    </a:schemeClr>
                  </a:solidFill>
                </a:rPr>
                <a:t>accurate scheduling is critical!</a:t>
              </a:r>
            </a:p>
            <a:p>
              <a:pPr>
                <a:lnSpc>
                  <a:spcPct val="120000"/>
                </a:lnSpc>
              </a:pPr>
              <a:r>
                <a:rPr lang="en-US" sz="2400" dirty="0">
                  <a:solidFill>
                    <a:schemeClr val="tx1"/>
                  </a:solidFill>
                </a:rPr>
                <a:t>Please acquire the </a:t>
              </a:r>
              <a:r>
                <a:rPr lang="en-US" sz="2400" b="1" dirty="0">
                  <a:solidFill>
                    <a:schemeClr val="accent2">
                      <a:lumMod val="75000"/>
                    </a:schemeClr>
                  </a:solidFill>
                </a:rPr>
                <a:t>FAU number </a:t>
              </a:r>
              <a:r>
                <a:rPr lang="en-US" sz="2400" dirty="0">
                  <a:solidFill>
                    <a:schemeClr val="tx1"/>
                  </a:solidFill>
                </a:rPr>
                <a:t>that you would like to charge for billing PRIOR to taking the quiz</a:t>
              </a:r>
              <a:endParaRPr lang="en-US" sz="2000" dirty="0">
                <a:solidFill>
                  <a:schemeClr val="tx1"/>
                </a:solidFill>
              </a:endParaRPr>
            </a:p>
            <a:p>
              <a:pPr lvl="1">
                <a:lnSpc>
                  <a:spcPct val="120000"/>
                </a:lnSpc>
              </a:pPr>
              <a:r>
                <a:rPr lang="en-US" sz="2000" dirty="0">
                  <a:solidFill>
                    <a:schemeClr val="tx1"/>
                  </a:solidFill>
                </a:rPr>
                <a:t>                         </a:t>
              </a:r>
              <a:r>
                <a:rPr lang="en-US" sz="2000" dirty="0">
                  <a:solidFill>
                    <a:schemeClr val="accent2">
                      <a:lumMod val="75000"/>
                    </a:schemeClr>
                  </a:solidFill>
                </a:rPr>
                <a:t>You will be </a:t>
              </a:r>
              <a:r>
                <a:rPr lang="en-US" sz="2000" b="1" u="sng" dirty="0">
                  <a:solidFill>
                    <a:schemeClr val="accent2">
                      <a:lumMod val="75000"/>
                    </a:schemeClr>
                  </a:solidFill>
                </a:rPr>
                <a:t>REQUIRED </a:t>
              </a:r>
              <a:r>
                <a:rPr lang="en-US" sz="2000" dirty="0">
                  <a:solidFill>
                    <a:schemeClr val="accent2">
                      <a:lumMod val="75000"/>
                    </a:schemeClr>
                  </a:solidFill>
                </a:rPr>
                <a:t>to provide your </a:t>
              </a:r>
              <a:r>
                <a:rPr lang="en-US" sz="2000" b="1" u="sng" dirty="0">
                  <a:solidFill>
                    <a:schemeClr val="accent2">
                      <a:lumMod val="75000"/>
                    </a:schemeClr>
                  </a:solidFill>
                </a:rPr>
                <a:t>FAU #</a:t>
              </a:r>
              <a:r>
                <a:rPr lang="en-US" sz="2000" dirty="0">
                  <a:solidFill>
                    <a:schemeClr val="accent2">
                      <a:lumMod val="75000"/>
                    </a:schemeClr>
                  </a:solidFill>
                </a:rPr>
                <a:t> to pass the quiz at the end</a:t>
              </a:r>
              <a:endParaRPr lang="en-US" sz="1400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1854C68-9644-D94B-93F0-F9E3960B6D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9550" y="4920262"/>
              <a:ext cx="1509904" cy="5739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159188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D2F3DB0-2247-C64F-A324-A335CD5BC2D0}"/>
              </a:ext>
            </a:extLst>
          </p:cNvPr>
          <p:cNvGrpSpPr/>
          <p:nvPr/>
        </p:nvGrpSpPr>
        <p:grpSpPr>
          <a:xfrm>
            <a:off x="469392" y="0"/>
            <a:ext cx="11253216" cy="2287426"/>
            <a:chOff x="469392" y="0"/>
            <a:chExt cx="11253216" cy="2287426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07B9E525-A0E0-7F4F-9CB2-FF4EF9655FAB}"/>
                </a:ext>
              </a:extLst>
            </p:cNvPr>
            <p:cNvSpPr/>
            <p:nvPr/>
          </p:nvSpPr>
          <p:spPr>
            <a:xfrm>
              <a:off x="469392" y="483010"/>
              <a:ext cx="11253216" cy="1804416"/>
            </a:xfrm>
            <a:custGeom>
              <a:avLst/>
              <a:gdLst>
                <a:gd name="connsiteX0" fmla="*/ 0 w 11253216"/>
                <a:gd name="connsiteY0" fmla="*/ 0 h 1804416"/>
                <a:gd name="connsiteX1" fmla="*/ 11253216 w 11253216"/>
                <a:gd name="connsiteY1" fmla="*/ 0 h 1804416"/>
                <a:gd name="connsiteX2" fmla="*/ 11228832 w 11253216"/>
                <a:gd name="connsiteY2" fmla="*/ 1426464 h 1804416"/>
                <a:gd name="connsiteX3" fmla="*/ 10241280 w 11253216"/>
                <a:gd name="connsiteY3" fmla="*/ 1560576 h 1804416"/>
                <a:gd name="connsiteX4" fmla="*/ 9156192 w 11253216"/>
                <a:gd name="connsiteY4" fmla="*/ 1682496 h 1804416"/>
                <a:gd name="connsiteX5" fmla="*/ 8107680 w 11253216"/>
                <a:gd name="connsiteY5" fmla="*/ 1755648 h 1804416"/>
                <a:gd name="connsiteX6" fmla="*/ 7205472 w 11253216"/>
                <a:gd name="connsiteY6" fmla="*/ 1780032 h 1804416"/>
                <a:gd name="connsiteX7" fmla="*/ 6193536 w 11253216"/>
                <a:gd name="connsiteY7" fmla="*/ 1804416 h 1804416"/>
                <a:gd name="connsiteX8" fmla="*/ 5644896 w 11253216"/>
                <a:gd name="connsiteY8" fmla="*/ 1804416 h 1804416"/>
                <a:gd name="connsiteX9" fmla="*/ 5010912 w 11253216"/>
                <a:gd name="connsiteY9" fmla="*/ 1804416 h 1804416"/>
                <a:gd name="connsiteX10" fmla="*/ 3986784 w 11253216"/>
                <a:gd name="connsiteY10" fmla="*/ 1767840 h 1804416"/>
                <a:gd name="connsiteX11" fmla="*/ 3060192 w 11253216"/>
                <a:gd name="connsiteY11" fmla="*/ 1706880 h 1804416"/>
                <a:gd name="connsiteX12" fmla="*/ 2170176 w 11253216"/>
                <a:gd name="connsiteY12" fmla="*/ 1633728 h 1804416"/>
                <a:gd name="connsiteX13" fmla="*/ 1133856 w 11253216"/>
                <a:gd name="connsiteY13" fmla="*/ 1548384 h 1804416"/>
                <a:gd name="connsiteX14" fmla="*/ 0 w 11253216"/>
                <a:gd name="connsiteY14" fmla="*/ 1389888 h 1804416"/>
                <a:gd name="connsiteX15" fmla="*/ 0 w 11253216"/>
                <a:gd name="connsiteY15" fmla="*/ 0 h 1804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253216" h="1804416">
                  <a:moveTo>
                    <a:pt x="0" y="0"/>
                  </a:moveTo>
                  <a:lnTo>
                    <a:pt x="11253216" y="0"/>
                  </a:lnTo>
                  <a:lnTo>
                    <a:pt x="11228832" y="1426464"/>
                  </a:lnTo>
                  <a:lnTo>
                    <a:pt x="10241280" y="1560576"/>
                  </a:lnTo>
                  <a:lnTo>
                    <a:pt x="9156192" y="1682496"/>
                  </a:lnTo>
                  <a:lnTo>
                    <a:pt x="8107680" y="1755648"/>
                  </a:lnTo>
                  <a:lnTo>
                    <a:pt x="7205472" y="1780032"/>
                  </a:lnTo>
                  <a:lnTo>
                    <a:pt x="6193536" y="1804416"/>
                  </a:lnTo>
                  <a:lnTo>
                    <a:pt x="5644896" y="1804416"/>
                  </a:lnTo>
                  <a:lnTo>
                    <a:pt x="5010912" y="1804416"/>
                  </a:lnTo>
                  <a:lnTo>
                    <a:pt x="3986784" y="1767840"/>
                  </a:lnTo>
                  <a:lnTo>
                    <a:pt x="3060192" y="1706880"/>
                  </a:lnTo>
                  <a:lnTo>
                    <a:pt x="2170176" y="1633728"/>
                  </a:lnTo>
                  <a:lnTo>
                    <a:pt x="1133856" y="1548384"/>
                  </a:lnTo>
                  <a:lnTo>
                    <a:pt x="0" y="138988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B0F0"/>
                </a:gs>
                <a:gs pos="79000">
                  <a:srgbClr val="0070C0"/>
                </a:gs>
                <a:gs pos="97000">
                  <a:srgbClr val="0070C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1D4EE51-53C9-7644-B318-7CC5BB6F23CD}"/>
                </a:ext>
              </a:extLst>
            </p:cNvPr>
            <p:cNvSpPr/>
            <p:nvPr/>
          </p:nvSpPr>
          <p:spPr>
            <a:xfrm>
              <a:off x="10436352" y="0"/>
              <a:ext cx="682752" cy="10504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E5462DF-2C35-C448-A2F7-E75DA685C5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2032" y="586228"/>
              <a:ext cx="1200912" cy="1200912"/>
            </a:xfrm>
            <a:prstGeom prst="rect">
              <a:avLst/>
            </a:prstGeom>
          </p:spPr>
        </p:pic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DE411A52-EFCE-2F4C-BF93-644393336BC2}"/>
              </a:ext>
            </a:extLst>
          </p:cNvPr>
          <p:cNvSpPr txBox="1">
            <a:spLocks/>
          </p:cNvSpPr>
          <p:nvPr/>
        </p:nvSpPr>
        <p:spPr>
          <a:xfrm>
            <a:off x="829056" y="833202"/>
            <a:ext cx="8761413" cy="70696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b="1" dirty="0"/>
              <a:t>Monthly Billing</a:t>
            </a:r>
            <a:endParaRPr lang="en-US" b="1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53EEDD6-B1AA-904D-B33C-44FC8594AD80}"/>
              </a:ext>
            </a:extLst>
          </p:cNvPr>
          <p:cNvSpPr txBox="1">
            <a:spLocks/>
          </p:cNvSpPr>
          <p:nvPr/>
        </p:nvSpPr>
        <p:spPr>
          <a:xfrm>
            <a:off x="463296" y="2390644"/>
            <a:ext cx="11253216" cy="363415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en-US" sz="4000" dirty="0">
                <a:solidFill>
                  <a:schemeClr val="accent2">
                    <a:lumMod val="75000"/>
                  </a:schemeClr>
                </a:solidFill>
              </a:rPr>
              <a:t>REPEAT: 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4000" dirty="0">
                <a:solidFill>
                  <a:schemeClr val="accent2">
                    <a:lumMod val="75000"/>
                  </a:schemeClr>
                </a:solidFill>
              </a:rPr>
              <a:t>You will be </a:t>
            </a:r>
            <a:r>
              <a:rPr lang="en-US" sz="4000" b="1" u="sng" dirty="0">
                <a:solidFill>
                  <a:schemeClr val="accent2">
                    <a:lumMod val="75000"/>
                  </a:schemeClr>
                </a:solidFill>
              </a:rPr>
              <a:t>REQUIRED 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</a:rPr>
              <a:t>to provide your </a:t>
            </a:r>
            <a:r>
              <a:rPr lang="en-US" sz="4000" b="1" u="sng" dirty="0">
                <a:solidFill>
                  <a:schemeClr val="accent2">
                    <a:lumMod val="75000"/>
                  </a:schemeClr>
                </a:solidFill>
              </a:rPr>
              <a:t>FAU #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</a:rPr>
              <a:t> to pass the quiz at the end</a:t>
            </a:r>
            <a:endParaRPr lang="en-US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5720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D2F3DB0-2247-C64F-A324-A335CD5BC2D0}"/>
              </a:ext>
            </a:extLst>
          </p:cNvPr>
          <p:cNvGrpSpPr/>
          <p:nvPr/>
        </p:nvGrpSpPr>
        <p:grpSpPr>
          <a:xfrm>
            <a:off x="469392" y="0"/>
            <a:ext cx="11253216" cy="2287426"/>
            <a:chOff x="469392" y="0"/>
            <a:chExt cx="11253216" cy="2287426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07B9E525-A0E0-7F4F-9CB2-FF4EF9655FAB}"/>
                </a:ext>
              </a:extLst>
            </p:cNvPr>
            <p:cNvSpPr/>
            <p:nvPr/>
          </p:nvSpPr>
          <p:spPr>
            <a:xfrm>
              <a:off x="469392" y="483010"/>
              <a:ext cx="11253216" cy="1804416"/>
            </a:xfrm>
            <a:custGeom>
              <a:avLst/>
              <a:gdLst>
                <a:gd name="connsiteX0" fmla="*/ 0 w 11253216"/>
                <a:gd name="connsiteY0" fmla="*/ 0 h 1804416"/>
                <a:gd name="connsiteX1" fmla="*/ 11253216 w 11253216"/>
                <a:gd name="connsiteY1" fmla="*/ 0 h 1804416"/>
                <a:gd name="connsiteX2" fmla="*/ 11228832 w 11253216"/>
                <a:gd name="connsiteY2" fmla="*/ 1426464 h 1804416"/>
                <a:gd name="connsiteX3" fmla="*/ 10241280 w 11253216"/>
                <a:gd name="connsiteY3" fmla="*/ 1560576 h 1804416"/>
                <a:gd name="connsiteX4" fmla="*/ 9156192 w 11253216"/>
                <a:gd name="connsiteY4" fmla="*/ 1682496 h 1804416"/>
                <a:gd name="connsiteX5" fmla="*/ 8107680 w 11253216"/>
                <a:gd name="connsiteY5" fmla="*/ 1755648 h 1804416"/>
                <a:gd name="connsiteX6" fmla="*/ 7205472 w 11253216"/>
                <a:gd name="connsiteY6" fmla="*/ 1780032 h 1804416"/>
                <a:gd name="connsiteX7" fmla="*/ 6193536 w 11253216"/>
                <a:gd name="connsiteY7" fmla="*/ 1804416 h 1804416"/>
                <a:gd name="connsiteX8" fmla="*/ 5644896 w 11253216"/>
                <a:gd name="connsiteY8" fmla="*/ 1804416 h 1804416"/>
                <a:gd name="connsiteX9" fmla="*/ 5010912 w 11253216"/>
                <a:gd name="connsiteY9" fmla="*/ 1804416 h 1804416"/>
                <a:gd name="connsiteX10" fmla="*/ 3986784 w 11253216"/>
                <a:gd name="connsiteY10" fmla="*/ 1767840 h 1804416"/>
                <a:gd name="connsiteX11" fmla="*/ 3060192 w 11253216"/>
                <a:gd name="connsiteY11" fmla="*/ 1706880 h 1804416"/>
                <a:gd name="connsiteX12" fmla="*/ 2170176 w 11253216"/>
                <a:gd name="connsiteY12" fmla="*/ 1633728 h 1804416"/>
                <a:gd name="connsiteX13" fmla="*/ 1133856 w 11253216"/>
                <a:gd name="connsiteY13" fmla="*/ 1548384 h 1804416"/>
                <a:gd name="connsiteX14" fmla="*/ 0 w 11253216"/>
                <a:gd name="connsiteY14" fmla="*/ 1389888 h 1804416"/>
                <a:gd name="connsiteX15" fmla="*/ 0 w 11253216"/>
                <a:gd name="connsiteY15" fmla="*/ 0 h 1804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253216" h="1804416">
                  <a:moveTo>
                    <a:pt x="0" y="0"/>
                  </a:moveTo>
                  <a:lnTo>
                    <a:pt x="11253216" y="0"/>
                  </a:lnTo>
                  <a:lnTo>
                    <a:pt x="11228832" y="1426464"/>
                  </a:lnTo>
                  <a:lnTo>
                    <a:pt x="10241280" y="1560576"/>
                  </a:lnTo>
                  <a:lnTo>
                    <a:pt x="9156192" y="1682496"/>
                  </a:lnTo>
                  <a:lnTo>
                    <a:pt x="8107680" y="1755648"/>
                  </a:lnTo>
                  <a:lnTo>
                    <a:pt x="7205472" y="1780032"/>
                  </a:lnTo>
                  <a:lnTo>
                    <a:pt x="6193536" y="1804416"/>
                  </a:lnTo>
                  <a:lnTo>
                    <a:pt x="5644896" y="1804416"/>
                  </a:lnTo>
                  <a:lnTo>
                    <a:pt x="5010912" y="1804416"/>
                  </a:lnTo>
                  <a:lnTo>
                    <a:pt x="3986784" y="1767840"/>
                  </a:lnTo>
                  <a:lnTo>
                    <a:pt x="3060192" y="1706880"/>
                  </a:lnTo>
                  <a:lnTo>
                    <a:pt x="2170176" y="1633728"/>
                  </a:lnTo>
                  <a:lnTo>
                    <a:pt x="1133856" y="1548384"/>
                  </a:lnTo>
                  <a:lnTo>
                    <a:pt x="0" y="138988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9054"/>
                </a:gs>
                <a:gs pos="23000">
                  <a:srgbClr val="009054"/>
                </a:gs>
                <a:gs pos="43000">
                  <a:srgbClr val="00804A"/>
                </a:gs>
                <a:gs pos="97000">
                  <a:srgbClr val="086439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1D4EE51-53C9-7644-B318-7CC5BB6F23CD}"/>
                </a:ext>
              </a:extLst>
            </p:cNvPr>
            <p:cNvSpPr/>
            <p:nvPr/>
          </p:nvSpPr>
          <p:spPr>
            <a:xfrm>
              <a:off x="10436352" y="0"/>
              <a:ext cx="682752" cy="10504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E5462DF-2C35-C448-A2F7-E75DA685C5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2032" y="586228"/>
              <a:ext cx="1200912" cy="1200912"/>
            </a:xfrm>
            <a:prstGeom prst="rect">
              <a:avLst/>
            </a:prstGeom>
          </p:spPr>
        </p:pic>
      </p:grp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D946889-BE0E-4D4D-A323-7A00991E031F}"/>
              </a:ext>
            </a:extLst>
          </p:cNvPr>
          <p:cNvSpPr txBox="1">
            <a:spLocks/>
          </p:cNvSpPr>
          <p:nvPr/>
        </p:nvSpPr>
        <p:spPr>
          <a:xfrm>
            <a:off x="2109248" y="2770436"/>
            <a:ext cx="7973504" cy="265565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en-US" sz="6400" b="1" dirty="0">
                <a:solidFill>
                  <a:srgbClr val="086439"/>
                </a:solidFill>
              </a:rPr>
              <a:t>Animal Housing &amp; Disaster Plan</a:t>
            </a:r>
          </a:p>
        </p:txBody>
      </p:sp>
    </p:spTree>
    <p:extLst>
      <p:ext uri="{BB962C8B-B14F-4D97-AF65-F5344CB8AC3E}">
        <p14:creationId xmlns:p14="http://schemas.microsoft.com/office/powerpoint/2010/main" val="10185910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D2F3DB0-2247-C64F-A324-A335CD5BC2D0}"/>
              </a:ext>
            </a:extLst>
          </p:cNvPr>
          <p:cNvGrpSpPr/>
          <p:nvPr/>
        </p:nvGrpSpPr>
        <p:grpSpPr>
          <a:xfrm>
            <a:off x="469392" y="0"/>
            <a:ext cx="11253216" cy="2287426"/>
            <a:chOff x="469392" y="0"/>
            <a:chExt cx="11253216" cy="2287426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07B9E525-A0E0-7F4F-9CB2-FF4EF9655FAB}"/>
                </a:ext>
              </a:extLst>
            </p:cNvPr>
            <p:cNvSpPr/>
            <p:nvPr/>
          </p:nvSpPr>
          <p:spPr>
            <a:xfrm>
              <a:off x="469392" y="483010"/>
              <a:ext cx="11253216" cy="1804416"/>
            </a:xfrm>
            <a:custGeom>
              <a:avLst/>
              <a:gdLst>
                <a:gd name="connsiteX0" fmla="*/ 0 w 11253216"/>
                <a:gd name="connsiteY0" fmla="*/ 0 h 1804416"/>
                <a:gd name="connsiteX1" fmla="*/ 11253216 w 11253216"/>
                <a:gd name="connsiteY1" fmla="*/ 0 h 1804416"/>
                <a:gd name="connsiteX2" fmla="*/ 11228832 w 11253216"/>
                <a:gd name="connsiteY2" fmla="*/ 1426464 h 1804416"/>
                <a:gd name="connsiteX3" fmla="*/ 10241280 w 11253216"/>
                <a:gd name="connsiteY3" fmla="*/ 1560576 h 1804416"/>
                <a:gd name="connsiteX4" fmla="*/ 9156192 w 11253216"/>
                <a:gd name="connsiteY4" fmla="*/ 1682496 h 1804416"/>
                <a:gd name="connsiteX5" fmla="*/ 8107680 w 11253216"/>
                <a:gd name="connsiteY5" fmla="*/ 1755648 h 1804416"/>
                <a:gd name="connsiteX6" fmla="*/ 7205472 w 11253216"/>
                <a:gd name="connsiteY6" fmla="*/ 1780032 h 1804416"/>
                <a:gd name="connsiteX7" fmla="*/ 6193536 w 11253216"/>
                <a:gd name="connsiteY7" fmla="*/ 1804416 h 1804416"/>
                <a:gd name="connsiteX8" fmla="*/ 5644896 w 11253216"/>
                <a:gd name="connsiteY8" fmla="*/ 1804416 h 1804416"/>
                <a:gd name="connsiteX9" fmla="*/ 5010912 w 11253216"/>
                <a:gd name="connsiteY9" fmla="*/ 1804416 h 1804416"/>
                <a:gd name="connsiteX10" fmla="*/ 3986784 w 11253216"/>
                <a:gd name="connsiteY10" fmla="*/ 1767840 h 1804416"/>
                <a:gd name="connsiteX11" fmla="*/ 3060192 w 11253216"/>
                <a:gd name="connsiteY11" fmla="*/ 1706880 h 1804416"/>
                <a:gd name="connsiteX12" fmla="*/ 2170176 w 11253216"/>
                <a:gd name="connsiteY12" fmla="*/ 1633728 h 1804416"/>
                <a:gd name="connsiteX13" fmla="*/ 1133856 w 11253216"/>
                <a:gd name="connsiteY13" fmla="*/ 1548384 h 1804416"/>
                <a:gd name="connsiteX14" fmla="*/ 0 w 11253216"/>
                <a:gd name="connsiteY14" fmla="*/ 1389888 h 1804416"/>
                <a:gd name="connsiteX15" fmla="*/ 0 w 11253216"/>
                <a:gd name="connsiteY15" fmla="*/ 0 h 1804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253216" h="1804416">
                  <a:moveTo>
                    <a:pt x="0" y="0"/>
                  </a:moveTo>
                  <a:lnTo>
                    <a:pt x="11253216" y="0"/>
                  </a:lnTo>
                  <a:lnTo>
                    <a:pt x="11228832" y="1426464"/>
                  </a:lnTo>
                  <a:lnTo>
                    <a:pt x="10241280" y="1560576"/>
                  </a:lnTo>
                  <a:lnTo>
                    <a:pt x="9156192" y="1682496"/>
                  </a:lnTo>
                  <a:lnTo>
                    <a:pt x="8107680" y="1755648"/>
                  </a:lnTo>
                  <a:lnTo>
                    <a:pt x="7205472" y="1780032"/>
                  </a:lnTo>
                  <a:lnTo>
                    <a:pt x="6193536" y="1804416"/>
                  </a:lnTo>
                  <a:lnTo>
                    <a:pt x="5644896" y="1804416"/>
                  </a:lnTo>
                  <a:lnTo>
                    <a:pt x="5010912" y="1804416"/>
                  </a:lnTo>
                  <a:lnTo>
                    <a:pt x="3986784" y="1767840"/>
                  </a:lnTo>
                  <a:lnTo>
                    <a:pt x="3060192" y="1706880"/>
                  </a:lnTo>
                  <a:lnTo>
                    <a:pt x="2170176" y="1633728"/>
                  </a:lnTo>
                  <a:lnTo>
                    <a:pt x="1133856" y="1548384"/>
                  </a:lnTo>
                  <a:lnTo>
                    <a:pt x="0" y="138988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9054"/>
                </a:gs>
                <a:gs pos="23000">
                  <a:srgbClr val="009054"/>
                </a:gs>
                <a:gs pos="43000">
                  <a:srgbClr val="00804A"/>
                </a:gs>
                <a:gs pos="97000">
                  <a:srgbClr val="086439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1D4EE51-53C9-7644-B318-7CC5BB6F23CD}"/>
                </a:ext>
              </a:extLst>
            </p:cNvPr>
            <p:cNvSpPr/>
            <p:nvPr/>
          </p:nvSpPr>
          <p:spPr>
            <a:xfrm>
              <a:off x="10436352" y="0"/>
              <a:ext cx="682752" cy="10504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E5462DF-2C35-C448-A2F7-E75DA685C5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2032" y="586228"/>
              <a:ext cx="1200912" cy="1200912"/>
            </a:xfrm>
            <a:prstGeom prst="rect">
              <a:avLst/>
            </a:prstGeom>
          </p:spPr>
        </p:pic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DE411A52-EFCE-2F4C-BF93-644393336BC2}"/>
              </a:ext>
            </a:extLst>
          </p:cNvPr>
          <p:cNvSpPr txBox="1">
            <a:spLocks/>
          </p:cNvSpPr>
          <p:nvPr/>
        </p:nvSpPr>
        <p:spPr>
          <a:xfrm>
            <a:off x="829056" y="833202"/>
            <a:ext cx="8761413" cy="70696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dirty="0"/>
              <a:t>Animal Housing</a:t>
            </a:r>
            <a:endParaRPr lang="en-US" sz="2800" b="1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D946889-BE0E-4D4D-A323-7A00991E031F}"/>
              </a:ext>
            </a:extLst>
          </p:cNvPr>
          <p:cNvSpPr txBox="1">
            <a:spLocks/>
          </p:cNvSpPr>
          <p:nvPr/>
        </p:nvSpPr>
        <p:spPr>
          <a:xfrm>
            <a:off x="463296" y="2572513"/>
            <a:ext cx="11570208" cy="412374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 Your animals are housed and cared for in a DLAM-operated facility</a:t>
            </a:r>
          </a:p>
          <a:p>
            <a:pPr lvl="1">
              <a:spcAft>
                <a:spcPts val="1200"/>
              </a:spcAft>
            </a:pPr>
            <a:r>
              <a:rPr lang="en-US" sz="2000" dirty="0"/>
              <a:t> BTC staff are not responsible for arranging transfers, room assignments, or day to day care of any animals housed in Pritzker (formerly Franz) hall</a:t>
            </a:r>
          </a:p>
          <a:p>
            <a:pPr>
              <a:spcAft>
                <a:spcPts val="1200"/>
              </a:spcAft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All arrangements </a:t>
            </a:r>
            <a:r>
              <a:rPr lang="en-US" sz="2400" dirty="0"/>
              <a:t>regarding animal transfers to/from Pritzker Hall Vivarium, room assignments, diet, </a:t>
            </a:r>
            <a:r>
              <a:rPr lang="en-US" sz="2400" dirty="0" err="1"/>
              <a:t>etc</a:t>
            </a:r>
            <a:r>
              <a:rPr lang="en-US" sz="2400" dirty="0"/>
              <a:t> can be directed to the vivarium manager</a:t>
            </a:r>
          </a:p>
          <a:p>
            <a:pPr>
              <a:spcAft>
                <a:spcPts val="1200"/>
              </a:spcAft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To gain badge access</a:t>
            </a:r>
            <a:r>
              <a:rPr lang="en-US" sz="2400" dirty="0"/>
              <a:t>, contact the vivarium manager to schedule a walk-through</a:t>
            </a:r>
          </a:p>
          <a:p>
            <a:r>
              <a:rPr lang="en-US" sz="2200" dirty="0">
                <a:highlight>
                  <a:srgbClr val="FFFF00"/>
                </a:highlight>
              </a:rPr>
              <a:t>Current manager: </a:t>
            </a:r>
            <a:r>
              <a:rPr lang="en-US" sz="2200" dirty="0" err="1">
                <a:highlight>
                  <a:srgbClr val="FFFF00"/>
                </a:highlight>
              </a:rPr>
              <a:t>Numan</a:t>
            </a:r>
            <a:r>
              <a:rPr lang="en-US" sz="2200" dirty="0">
                <a:highlight>
                  <a:srgbClr val="FFFF00"/>
                </a:highlight>
              </a:rPr>
              <a:t> </a:t>
            </a:r>
            <a:r>
              <a:rPr lang="en-US" sz="2200" dirty="0" err="1">
                <a:highlight>
                  <a:srgbClr val="FFFF00"/>
                </a:highlight>
              </a:rPr>
              <a:t>Interiano</a:t>
            </a:r>
            <a:r>
              <a:rPr lang="en-US" sz="2200" dirty="0">
                <a:highlight>
                  <a:srgbClr val="FFFF00"/>
                </a:highlight>
              </a:rPr>
              <a:t> (</a:t>
            </a:r>
            <a:r>
              <a:rPr lang="en-US" sz="2200" dirty="0">
                <a:highlight>
                  <a:srgbClr val="FFFF00"/>
                </a:highlight>
                <a:hlinkClick r:id="rId3"/>
              </a:rPr>
              <a:t>ninteriano@mednet.ucla.edu</a:t>
            </a:r>
            <a:r>
              <a:rPr lang="en-US" sz="2200" dirty="0">
                <a:highlight>
                  <a:srgbClr val="FFFF00"/>
                </a:highlight>
              </a:rPr>
              <a:t>)</a:t>
            </a:r>
          </a:p>
          <a:p>
            <a:pPr lvl="1"/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6301144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D2F3DB0-2247-C64F-A324-A335CD5BC2D0}"/>
              </a:ext>
            </a:extLst>
          </p:cNvPr>
          <p:cNvGrpSpPr/>
          <p:nvPr/>
        </p:nvGrpSpPr>
        <p:grpSpPr>
          <a:xfrm>
            <a:off x="469392" y="0"/>
            <a:ext cx="11253216" cy="2287426"/>
            <a:chOff x="469392" y="0"/>
            <a:chExt cx="11253216" cy="2287426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07B9E525-A0E0-7F4F-9CB2-FF4EF9655FAB}"/>
                </a:ext>
              </a:extLst>
            </p:cNvPr>
            <p:cNvSpPr/>
            <p:nvPr/>
          </p:nvSpPr>
          <p:spPr>
            <a:xfrm>
              <a:off x="469392" y="483010"/>
              <a:ext cx="11253216" cy="1804416"/>
            </a:xfrm>
            <a:custGeom>
              <a:avLst/>
              <a:gdLst>
                <a:gd name="connsiteX0" fmla="*/ 0 w 11253216"/>
                <a:gd name="connsiteY0" fmla="*/ 0 h 1804416"/>
                <a:gd name="connsiteX1" fmla="*/ 11253216 w 11253216"/>
                <a:gd name="connsiteY1" fmla="*/ 0 h 1804416"/>
                <a:gd name="connsiteX2" fmla="*/ 11228832 w 11253216"/>
                <a:gd name="connsiteY2" fmla="*/ 1426464 h 1804416"/>
                <a:gd name="connsiteX3" fmla="*/ 10241280 w 11253216"/>
                <a:gd name="connsiteY3" fmla="*/ 1560576 h 1804416"/>
                <a:gd name="connsiteX4" fmla="*/ 9156192 w 11253216"/>
                <a:gd name="connsiteY4" fmla="*/ 1682496 h 1804416"/>
                <a:gd name="connsiteX5" fmla="*/ 8107680 w 11253216"/>
                <a:gd name="connsiteY5" fmla="*/ 1755648 h 1804416"/>
                <a:gd name="connsiteX6" fmla="*/ 7205472 w 11253216"/>
                <a:gd name="connsiteY6" fmla="*/ 1780032 h 1804416"/>
                <a:gd name="connsiteX7" fmla="*/ 6193536 w 11253216"/>
                <a:gd name="connsiteY7" fmla="*/ 1804416 h 1804416"/>
                <a:gd name="connsiteX8" fmla="*/ 5644896 w 11253216"/>
                <a:gd name="connsiteY8" fmla="*/ 1804416 h 1804416"/>
                <a:gd name="connsiteX9" fmla="*/ 5010912 w 11253216"/>
                <a:gd name="connsiteY9" fmla="*/ 1804416 h 1804416"/>
                <a:gd name="connsiteX10" fmla="*/ 3986784 w 11253216"/>
                <a:gd name="connsiteY10" fmla="*/ 1767840 h 1804416"/>
                <a:gd name="connsiteX11" fmla="*/ 3060192 w 11253216"/>
                <a:gd name="connsiteY11" fmla="*/ 1706880 h 1804416"/>
                <a:gd name="connsiteX12" fmla="*/ 2170176 w 11253216"/>
                <a:gd name="connsiteY12" fmla="*/ 1633728 h 1804416"/>
                <a:gd name="connsiteX13" fmla="*/ 1133856 w 11253216"/>
                <a:gd name="connsiteY13" fmla="*/ 1548384 h 1804416"/>
                <a:gd name="connsiteX14" fmla="*/ 0 w 11253216"/>
                <a:gd name="connsiteY14" fmla="*/ 1389888 h 1804416"/>
                <a:gd name="connsiteX15" fmla="*/ 0 w 11253216"/>
                <a:gd name="connsiteY15" fmla="*/ 0 h 1804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253216" h="1804416">
                  <a:moveTo>
                    <a:pt x="0" y="0"/>
                  </a:moveTo>
                  <a:lnTo>
                    <a:pt x="11253216" y="0"/>
                  </a:lnTo>
                  <a:lnTo>
                    <a:pt x="11228832" y="1426464"/>
                  </a:lnTo>
                  <a:lnTo>
                    <a:pt x="10241280" y="1560576"/>
                  </a:lnTo>
                  <a:lnTo>
                    <a:pt x="9156192" y="1682496"/>
                  </a:lnTo>
                  <a:lnTo>
                    <a:pt x="8107680" y="1755648"/>
                  </a:lnTo>
                  <a:lnTo>
                    <a:pt x="7205472" y="1780032"/>
                  </a:lnTo>
                  <a:lnTo>
                    <a:pt x="6193536" y="1804416"/>
                  </a:lnTo>
                  <a:lnTo>
                    <a:pt x="5644896" y="1804416"/>
                  </a:lnTo>
                  <a:lnTo>
                    <a:pt x="5010912" y="1804416"/>
                  </a:lnTo>
                  <a:lnTo>
                    <a:pt x="3986784" y="1767840"/>
                  </a:lnTo>
                  <a:lnTo>
                    <a:pt x="3060192" y="1706880"/>
                  </a:lnTo>
                  <a:lnTo>
                    <a:pt x="2170176" y="1633728"/>
                  </a:lnTo>
                  <a:lnTo>
                    <a:pt x="1133856" y="1548384"/>
                  </a:lnTo>
                  <a:lnTo>
                    <a:pt x="0" y="138988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9054"/>
                </a:gs>
                <a:gs pos="23000">
                  <a:srgbClr val="009054"/>
                </a:gs>
                <a:gs pos="43000">
                  <a:srgbClr val="00804A"/>
                </a:gs>
                <a:gs pos="97000">
                  <a:srgbClr val="086439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1D4EE51-53C9-7644-B318-7CC5BB6F23CD}"/>
                </a:ext>
              </a:extLst>
            </p:cNvPr>
            <p:cNvSpPr/>
            <p:nvPr/>
          </p:nvSpPr>
          <p:spPr>
            <a:xfrm>
              <a:off x="10436352" y="0"/>
              <a:ext cx="682752" cy="10504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E5462DF-2C35-C448-A2F7-E75DA685C5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2032" y="586228"/>
              <a:ext cx="1200912" cy="1200912"/>
            </a:xfrm>
            <a:prstGeom prst="rect">
              <a:avLst/>
            </a:prstGeom>
          </p:spPr>
        </p:pic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DE411A52-EFCE-2F4C-BF93-644393336BC2}"/>
              </a:ext>
            </a:extLst>
          </p:cNvPr>
          <p:cNvSpPr txBox="1">
            <a:spLocks/>
          </p:cNvSpPr>
          <p:nvPr/>
        </p:nvSpPr>
        <p:spPr>
          <a:xfrm>
            <a:off x="829056" y="833202"/>
            <a:ext cx="8761413" cy="70696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dirty="0"/>
              <a:t>Animal Disaster Plan</a:t>
            </a:r>
            <a:endParaRPr lang="en-US" sz="2800" b="1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D946889-BE0E-4D4D-A323-7A00991E031F}"/>
              </a:ext>
            </a:extLst>
          </p:cNvPr>
          <p:cNvSpPr txBox="1">
            <a:spLocks/>
          </p:cNvSpPr>
          <p:nvPr/>
        </p:nvSpPr>
        <p:spPr>
          <a:xfrm>
            <a:off x="403259" y="3176836"/>
            <a:ext cx="11570208" cy="180441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 </a:t>
            </a:r>
            <a:r>
              <a:rPr lang="en-US" sz="2400" dirty="0"/>
              <a:t>In the event of an emergency: </a:t>
            </a:r>
          </a:p>
          <a:p>
            <a:pPr lvl="1"/>
            <a:r>
              <a:rPr lang="en-US" sz="2000" dirty="0"/>
              <a:t>All animals within the vivarium will be taken care of by DLAM personnel. </a:t>
            </a:r>
          </a:p>
          <a:p>
            <a:pPr lvl="1"/>
            <a:r>
              <a:rPr lang="en-US" sz="2000" dirty="0"/>
              <a:t>They will make the decision to relocate or euthanize animals, if it becomes absolutely necessary.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5776793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D2F3DB0-2247-C64F-A324-A335CD5BC2D0}"/>
              </a:ext>
            </a:extLst>
          </p:cNvPr>
          <p:cNvGrpSpPr/>
          <p:nvPr/>
        </p:nvGrpSpPr>
        <p:grpSpPr>
          <a:xfrm>
            <a:off x="469392" y="0"/>
            <a:ext cx="11253216" cy="2287426"/>
            <a:chOff x="469392" y="0"/>
            <a:chExt cx="11253216" cy="2287426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07B9E525-A0E0-7F4F-9CB2-FF4EF9655FAB}"/>
                </a:ext>
              </a:extLst>
            </p:cNvPr>
            <p:cNvSpPr/>
            <p:nvPr/>
          </p:nvSpPr>
          <p:spPr>
            <a:xfrm>
              <a:off x="469392" y="483010"/>
              <a:ext cx="11253216" cy="1804416"/>
            </a:xfrm>
            <a:custGeom>
              <a:avLst/>
              <a:gdLst>
                <a:gd name="connsiteX0" fmla="*/ 0 w 11253216"/>
                <a:gd name="connsiteY0" fmla="*/ 0 h 1804416"/>
                <a:gd name="connsiteX1" fmla="*/ 11253216 w 11253216"/>
                <a:gd name="connsiteY1" fmla="*/ 0 h 1804416"/>
                <a:gd name="connsiteX2" fmla="*/ 11228832 w 11253216"/>
                <a:gd name="connsiteY2" fmla="*/ 1426464 h 1804416"/>
                <a:gd name="connsiteX3" fmla="*/ 10241280 w 11253216"/>
                <a:gd name="connsiteY3" fmla="*/ 1560576 h 1804416"/>
                <a:gd name="connsiteX4" fmla="*/ 9156192 w 11253216"/>
                <a:gd name="connsiteY4" fmla="*/ 1682496 h 1804416"/>
                <a:gd name="connsiteX5" fmla="*/ 8107680 w 11253216"/>
                <a:gd name="connsiteY5" fmla="*/ 1755648 h 1804416"/>
                <a:gd name="connsiteX6" fmla="*/ 7205472 w 11253216"/>
                <a:gd name="connsiteY6" fmla="*/ 1780032 h 1804416"/>
                <a:gd name="connsiteX7" fmla="*/ 6193536 w 11253216"/>
                <a:gd name="connsiteY7" fmla="*/ 1804416 h 1804416"/>
                <a:gd name="connsiteX8" fmla="*/ 5644896 w 11253216"/>
                <a:gd name="connsiteY8" fmla="*/ 1804416 h 1804416"/>
                <a:gd name="connsiteX9" fmla="*/ 5010912 w 11253216"/>
                <a:gd name="connsiteY9" fmla="*/ 1804416 h 1804416"/>
                <a:gd name="connsiteX10" fmla="*/ 3986784 w 11253216"/>
                <a:gd name="connsiteY10" fmla="*/ 1767840 h 1804416"/>
                <a:gd name="connsiteX11" fmla="*/ 3060192 w 11253216"/>
                <a:gd name="connsiteY11" fmla="*/ 1706880 h 1804416"/>
                <a:gd name="connsiteX12" fmla="*/ 2170176 w 11253216"/>
                <a:gd name="connsiteY12" fmla="*/ 1633728 h 1804416"/>
                <a:gd name="connsiteX13" fmla="*/ 1133856 w 11253216"/>
                <a:gd name="connsiteY13" fmla="*/ 1548384 h 1804416"/>
                <a:gd name="connsiteX14" fmla="*/ 0 w 11253216"/>
                <a:gd name="connsiteY14" fmla="*/ 1389888 h 1804416"/>
                <a:gd name="connsiteX15" fmla="*/ 0 w 11253216"/>
                <a:gd name="connsiteY15" fmla="*/ 0 h 1804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253216" h="1804416">
                  <a:moveTo>
                    <a:pt x="0" y="0"/>
                  </a:moveTo>
                  <a:lnTo>
                    <a:pt x="11253216" y="0"/>
                  </a:lnTo>
                  <a:lnTo>
                    <a:pt x="11228832" y="1426464"/>
                  </a:lnTo>
                  <a:lnTo>
                    <a:pt x="10241280" y="1560576"/>
                  </a:lnTo>
                  <a:lnTo>
                    <a:pt x="9156192" y="1682496"/>
                  </a:lnTo>
                  <a:lnTo>
                    <a:pt x="8107680" y="1755648"/>
                  </a:lnTo>
                  <a:lnTo>
                    <a:pt x="7205472" y="1780032"/>
                  </a:lnTo>
                  <a:lnTo>
                    <a:pt x="6193536" y="1804416"/>
                  </a:lnTo>
                  <a:lnTo>
                    <a:pt x="5644896" y="1804416"/>
                  </a:lnTo>
                  <a:lnTo>
                    <a:pt x="5010912" y="1804416"/>
                  </a:lnTo>
                  <a:lnTo>
                    <a:pt x="3986784" y="1767840"/>
                  </a:lnTo>
                  <a:lnTo>
                    <a:pt x="3060192" y="1706880"/>
                  </a:lnTo>
                  <a:lnTo>
                    <a:pt x="2170176" y="1633728"/>
                  </a:lnTo>
                  <a:lnTo>
                    <a:pt x="1133856" y="1548384"/>
                  </a:lnTo>
                  <a:lnTo>
                    <a:pt x="0" y="138988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9054"/>
                </a:gs>
                <a:gs pos="23000">
                  <a:srgbClr val="009054"/>
                </a:gs>
                <a:gs pos="43000">
                  <a:srgbClr val="00804A"/>
                </a:gs>
                <a:gs pos="97000">
                  <a:srgbClr val="086439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1D4EE51-53C9-7644-B318-7CC5BB6F23CD}"/>
                </a:ext>
              </a:extLst>
            </p:cNvPr>
            <p:cNvSpPr/>
            <p:nvPr/>
          </p:nvSpPr>
          <p:spPr>
            <a:xfrm>
              <a:off x="10436352" y="0"/>
              <a:ext cx="682752" cy="10504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E5462DF-2C35-C448-A2F7-E75DA685C5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2032" y="586228"/>
              <a:ext cx="1200912" cy="1200912"/>
            </a:xfrm>
            <a:prstGeom prst="rect">
              <a:avLst/>
            </a:prstGeom>
          </p:spPr>
        </p:pic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DE411A52-EFCE-2F4C-BF93-644393336BC2}"/>
              </a:ext>
            </a:extLst>
          </p:cNvPr>
          <p:cNvSpPr txBox="1">
            <a:spLocks/>
          </p:cNvSpPr>
          <p:nvPr/>
        </p:nvSpPr>
        <p:spPr>
          <a:xfrm>
            <a:off x="829056" y="833202"/>
            <a:ext cx="8761413" cy="70696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dirty="0"/>
              <a:t>Animal Disaster Plan</a:t>
            </a:r>
            <a:endParaRPr lang="en-US" sz="2800" b="1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D946889-BE0E-4D4D-A323-7A00991E031F}"/>
              </a:ext>
            </a:extLst>
          </p:cNvPr>
          <p:cNvSpPr txBox="1">
            <a:spLocks/>
          </p:cNvSpPr>
          <p:nvPr/>
        </p:nvSpPr>
        <p:spPr>
          <a:xfrm>
            <a:off x="398641" y="3090858"/>
            <a:ext cx="11570208" cy="2572142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n-US" sz="2600" dirty="0"/>
              <a:t>Please </a:t>
            </a:r>
            <a:r>
              <a:rPr lang="en-US" sz="2600" b="1" dirty="0">
                <a:solidFill>
                  <a:schemeClr val="accent2">
                    <a:lumMod val="75000"/>
                  </a:schemeClr>
                </a:solidFill>
              </a:rPr>
              <a:t>review the animal disaster plan prior to running your animals, </a:t>
            </a:r>
            <a:r>
              <a:rPr lang="en-US" sz="2600" dirty="0"/>
              <a:t>in order to be prepared to take action as needed in the event of an emergency</a:t>
            </a:r>
          </a:p>
          <a:p>
            <a:r>
              <a:rPr lang="en-US" sz="2600" dirty="0"/>
              <a:t>The BTC office landline can be used to make emergency calls</a:t>
            </a:r>
          </a:p>
          <a:p>
            <a:pPr lvl="1">
              <a:spcAft>
                <a:spcPts val="1200"/>
              </a:spcAft>
            </a:pPr>
            <a:r>
              <a:rPr lang="en-US" sz="2200" dirty="0"/>
              <a:t>Once training is complete, all users will have off hours badge access to the BTC office</a:t>
            </a:r>
          </a:p>
          <a:p>
            <a:pPr>
              <a:spcAft>
                <a:spcPts val="1200"/>
              </a:spcAft>
            </a:pPr>
            <a:r>
              <a:rPr lang="en-US" sz="2600" b="1" dirty="0">
                <a:solidFill>
                  <a:schemeClr val="accent2">
                    <a:lumMod val="75000"/>
                  </a:schemeClr>
                </a:solidFill>
              </a:rPr>
              <a:t>Remember to attend to your animals’ safety only if it is safe for you to do so</a:t>
            </a:r>
          </a:p>
        </p:txBody>
      </p:sp>
    </p:spTree>
    <p:extLst>
      <p:ext uri="{BB962C8B-B14F-4D97-AF65-F5344CB8AC3E}">
        <p14:creationId xmlns:p14="http://schemas.microsoft.com/office/powerpoint/2010/main" val="27707220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D2F3DB0-2247-C64F-A324-A335CD5BC2D0}"/>
              </a:ext>
            </a:extLst>
          </p:cNvPr>
          <p:cNvGrpSpPr/>
          <p:nvPr/>
        </p:nvGrpSpPr>
        <p:grpSpPr>
          <a:xfrm>
            <a:off x="469392" y="0"/>
            <a:ext cx="11253216" cy="2287426"/>
            <a:chOff x="469392" y="0"/>
            <a:chExt cx="11253216" cy="2287426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07B9E525-A0E0-7F4F-9CB2-FF4EF9655FAB}"/>
                </a:ext>
              </a:extLst>
            </p:cNvPr>
            <p:cNvSpPr/>
            <p:nvPr/>
          </p:nvSpPr>
          <p:spPr>
            <a:xfrm>
              <a:off x="469392" y="483010"/>
              <a:ext cx="11253216" cy="1804416"/>
            </a:xfrm>
            <a:custGeom>
              <a:avLst/>
              <a:gdLst>
                <a:gd name="connsiteX0" fmla="*/ 0 w 11253216"/>
                <a:gd name="connsiteY0" fmla="*/ 0 h 1804416"/>
                <a:gd name="connsiteX1" fmla="*/ 11253216 w 11253216"/>
                <a:gd name="connsiteY1" fmla="*/ 0 h 1804416"/>
                <a:gd name="connsiteX2" fmla="*/ 11228832 w 11253216"/>
                <a:gd name="connsiteY2" fmla="*/ 1426464 h 1804416"/>
                <a:gd name="connsiteX3" fmla="*/ 10241280 w 11253216"/>
                <a:gd name="connsiteY3" fmla="*/ 1560576 h 1804416"/>
                <a:gd name="connsiteX4" fmla="*/ 9156192 w 11253216"/>
                <a:gd name="connsiteY4" fmla="*/ 1682496 h 1804416"/>
                <a:gd name="connsiteX5" fmla="*/ 8107680 w 11253216"/>
                <a:gd name="connsiteY5" fmla="*/ 1755648 h 1804416"/>
                <a:gd name="connsiteX6" fmla="*/ 7205472 w 11253216"/>
                <a:gd name="connsiteY6" fmla="*/ 1780032 h 1804416"/>
                <a:gd name="connsiteX7" fmla="*/ 6193536 w 11253216"/>
                <a:gd name="connsiteY7" fmla="*/ 1804416 h 1804416"/>
                <a:gd name="connsiteX8" fmla="*/ 5644896 w 11253216"/>
                <a:gd name="connsiteY8" fmla="*/ 1804416 h 1804416"/>
                <a:gd name="connsiteX9" fmla="*/ 5010912 w 11253216"/>
                <a:gd name="connsiteY9" fmla="*/ 1804416 h 1804416"/>
                <a:gd name="connsiteX10" fmla="*/ 3986784 w 11253216"/>
                <a:gd name="connsiteY10" fmla="*/ 1767840 h 1804416"/>
                <a:gd name="connsiteX11" fmla="*/ 3060192 w 11253216"/>
                <a:gd name="connsiteY11" fmla="*/ 1706880 h 1804416"/>
                <a:gd name="connsiteX12" fmla="*/ 2170176 w 11253216"/>
                <a:gd name="connsiteY12" fmla="*/ 1633728 h 1804416"/>
                <a:gd name="connsiteX13" fmla="*/ 1133856 w 11253216"/>
                <a:gd name="connsiteY13" fmla="*/ 1548384 h 1804416"/>
                <a:gd name="connsiteX14" fmla="*/ 0 w 11253216"/>
                <a:gd name="connsiteY14" fmla="*/ 1389888 h 1804416"/>
                <a:gd name="connsiteX15" fmla="*/ 0 w 11253216"/>
                <a:gd name="connsiteY15" fmla="*/ 0 h 1804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253216" h="1804416">
                  <a:moveTo>
                    <a:pt x="0" y="0"/>
                  </a:moveTo>
                  <a:lnTo>
                    <a:pt x="11253216" y="0"/>
                  </a:lnTo>
                  <a:lnTo>
                    <a:pt x="11228832" y="1426464"/>
                  </a:lnTo>
                  <a:lnTo>
                    <a:pt x="10241280" y="1560576"/>
                  </a:lnTo>
                  <a:lnTo>
                    <a:pt x="9156192" y="1682496"/>
                  </a:lnTo>
                  <a:lnTo>
                    <a:pt x="8107680" y="1755648"/>
                  </a:lnTo>
                  <a:lnTo>
                    <a:pt x="7205472" y="1780032"/>
                  </a:lnTo>
                  <a:lnTo>
                    <a:pt x="6193536" y="1804416"/>
                  </a:lnTo>
                  <a:lnTo>
                    <a:pt x="5644896" y="1804416"/>
                  </a:lnTo>
                  <a:lnTo>
                    <a:pt x="5010912" y="1804416"/>
                  </a:lnTo>
                  <a:lnTo>
                    <a:pt x="3986784" y="1767840"/>
                  </a:lnTo>
                  <a:lnTo>
                    <a:pt x="3060192" y="1706880"/>
                  </a:lnTo>
                  <a:lnTo>
                    <a:pt x="2170176" y="1633728"/>
                  </a:lnTo>
                  <a:lnTo>
                    <a:pt x="1133856" y="1548384"/>
                  </a:lnTo>
                  <a:lnTo>
                    <a:pt x="0" y="138988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EE17A"/>
                </a:gs>
                <a:gs pos="23000">
                  <a:srgbClr val="E2D33F"/>
                </a:gs>
                <a:gs pos="43000">
                  <a:srgbClr val="E2D33F"/>
                </a:gs>
                <a:gs pos="97000">
                  <a:srgbClr val="FFC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1D4EE51-53C9-7644-B318-7CC5BB6F23CD}"/>
                </a:ext>
              </a:extLst>
            </p:cNvPr>
            <p:cNvSpPr/>
            <p:nvPr/>
          </p:nvSpPr>
          <p:spPr>
            <a:xfrm>
              <a:off x="10436352" y="0"/>
              <a:ext cx="682752" cy="10504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E5462DF-2C35-C448-A2F7-E75DA685C5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2032" y="586228"/>
              <a:ext cx="1200912" cy="1200912"/>
            </a:xfrm>
            <a:prstGeom prst="rect">
              <a:avLst/>
            </a:prstGeom>
          </p:spPr>
        </p:pic>
      </p:grp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D946889-BE0E-4D4D-A323-7A00991E031F}"/>
              </a:ext>
            </a:extLst>
          </p:cNvPr>
          <p:cNvSpPr txBox="1">
            <a:spLocks/>
          </p:cNvSpPr>
          <p:nvPr/>
        </p:nvSpPr>
        <p:spPr>
          <a:xfrm>
            <a:off x="469392" y="3429000"/>
            <a:ext cx="11570208" cy="242255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400" b="1" dirty="0"/>
              <a:t>Site Safety</a:t>
            </a:r>
            <a:endParaRPr lang="en-US" sz="64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8627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D2F3DB0-2247-C64F-A324-A335CD5BC2D0}"/>
              </a:ext>
            </a:extLst>
          </p:cNvPr>
          <p:cNvGrpSpPr/>
          <p:nvPr/>
        </p:nvGrpSpPr>
        <p:grpSpPr>
          <a:xfrm>
            <a:off x="469392" y="0"/>
            <a:ext cx="11253216" cy="2287426"/>
            <a:chOff x="469392" y="0"/>
            <a:chExt cx="11253216" cy="2287426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07B9E525-A0E0-7F4F-9CB2-FF4EF9655FAB}"/>
                </a:ext>
              </a:extLst>
            </p:cNvPr>
            <p:cNvSpPr/>
            <p:nvPr/>
          </p:nvSpPr>
          <p:spPr>
            <a:xfrm>
              <a:off x="469392" y="483010"/>
              <a:ext cx="11253216" cy="1804416"/>
            </a:xfrm>
            <a:custGeom>
              <a:avLst/>
              <a:gdLst>
                <a:gd name="connsiteX0" fmla="*/ 0 w 11253216"/>
                <a:gd name="connsiteY0" fmla="*/ 0 h 1804416"/>
                <a:gd name="connsiteX1" fmla="*/ 11253216 w 11253216"/>
                <a:gd name="connsiteY1" fmla="*/ 0 h 1804416"/>
                <a:gd name="connsiteX2" fmla="*/ 11228832 w 11253216"/>
                <a:gd name="connsiteY2" fmla="*/ 1426464 h 1804416"/>
                <a:gd name="connsiteX3" fmla="*/ 10241280 w 11253216"/>
                <a:gd name="connsiteY3" fmla="*/ 1560576 h 1804416"/>
                <a:gd name="connsiteX4" fmla="*/ 9156192 w 11253216"/>
                <a:gd name="connsiteY4" fmla="*/ 1682496 h 1804416"/>
                <a:gd name="connsiteX5" fmla="*/ 8107680 w 11253216"/>
                <a:gd name="connsiteY5" fmla="*/ 1755648 h 1804416"/>
                <a:gd name="connsiteX6" fmla="*/ 7205472 w 11253216"/>
                <a:gd name="connsiteY6" fmla="*/ 1780032 h 1804416"/>
                <a:gd name="connsiteX7" fmla="*/ 6193536 w 11253216"/>
                <a:gd name="connsiteY7" fmla="*/ 1804416 h 1804416"/>
                <a:gd name="connsiteX8" fmla="*/ 5644896 w 11253216"/>
                <a:gd name="connsiteY8" fmla="*/ 1804416 h 1804416"/>
                <a:gd name="connsiteX9" fmla="*/ 5010912 w 11253216"/>
                <a:gd name="connsiteY9" fmla="*/ 1804416 h 1804416"/>
                <a:gd name="connsiteX10" fmla="*/ 3986784 w 11253216"/>
                <a:gd name="connsiteY10" fmla="*/ 1767840 h 1804416"/>
                <a:gd name="connsiteX11" fmla="*/ 3060192 w 11253216"/>
                <a:gd name="connsiteY11" fmla="*/ 1706880 h 1804416"/>
                <a:gd name="connsiteX12" fmla="*/ 2170176 w 11253216"/>
                <a:gd name="connsiteY12" fmla="*/ 1633728 h 1804416"/>
                <a:gd name="connsiteX13" fmla="*/ 1133856 w 11253216"/>
                <a:gd name="connsiteY13" fmla="*/ 1548384 h 1804416"/>
                <a:gd name="connsiteX14" fmla="*/ 0 w 11253216"/>
                <a:gd name="connsiteY14" fmla="*/ 1389888 h 1804416"/>
                <a:gd name="connsiteX15" fmla="*/ 0 w 11253216"/>
                <a:gd name="connsiteY15" fmla="*/ 0 h 1804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253216" h="1804416">
                  <a:moveTo>
                    <a:pt x="0" y="0"/>
                  </a:moveTo>
                  <a:lnTo>
                    <a:pt x="11253216" y="0"/>
                  </a:lnTo>
                  <a:lnTo>
                    <a:pt x="11228832" y="1426464"/>
                  </a:lnTo>
                  <a:lnTo>
                    <a:pt x="10241280" y="1560576"/>
                  </a:lnTo>
                  <a:lnTo>
                    <a:pt x="9156192" y="1682496"/>
                  </a:lnTo>
                  <a:lnTo>
                    <a:pt x="8107680" y="1755648"/>
                  </a:lnTo>
                  <a:lnTo>
                    <a:pt x="7205472" y="1780032"/>
                  </a:lnTo>
                  <a:lnTo>
                    <a:pt x="6193536" y="1804416"/>
                  </a:lnTo>
                  <a:lnTo>
                    <a:pt x="5644896" y="1804416"/>
                  </a:lnTo>
                  <a:lnTo>
                    <a:pt x="5010912" y="1804416"/>
                  </a:lnTo>
                  <a:lnTo>
                    <a:pt x="3986784" y="1767840"/>
                  </a:lnTo>
                  <a:lnTo>
                    <a:pt x="3060192" y="1706880"/>
                  </a:lnTo>
                  <a:lnTo>
                    <a:pt x="2170176" y="1633728"/>
                  </a:lnTo>
                  <a:lnTo>
                    <a:pt x="1133856" y="1548384"/>
                  </a:lnTo>
                  <a:lnTo>
                    <a:pt x="0" y="138988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EE17A"/>
                </a:gs>
                <a:gs pos="23000">
                  <a:srgbClr val="E2D33F"/>
                </a:gs>
                <a:gs pos="43000">
                  <a:srgbClr val="E2D33F"/>
                </a:gs>
                <a:gs pos="97000">
                  <a:srgbClr val="FFC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1D4EE51-53C9-7644-B318-7CC5BB6F23CD}"/>
                </a:ext>
              </a:extLst>
            </p:cNvPr>
            <p:cNvSpPr/>
            <p:nvPr/>
          </p:nvSpPr>
          <p:spPr>
            <a:xfrm>
              <a:off x="10436352" y="0"/>
              <a:ext cx="682752" cy="10504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E5462DF-2C35-C448-A2F7-E75DA685C5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2032" y="586228"/>
              <a:ext cx="1200912" cy="1200912"/>
            </a:xfrm>
            <a:prstGeom prst="rect">
              <a:avLst/>
            </a:prstGeom>
          </p:spPr>
        </p:pic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DE411A52-EFCE-2F4C-BF93-644393336BC2}"/>
              </a:ext>
            </a:extLst>
          </p:cNvPr>
          <p:cNvSpPr txBox="1">
            <a:spLocks/>
          </p:cNvSpPr>
          <p:nvPr/>
        </p:nvSpPr>
        <p:spPr>
          <a:xfrm>
            <a:off x="829056" y="833202"/>
            <a:ext cx="8761413" cy="70696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dirty="0"/>
              <a:t>Site Safety</a:t>
            </a:r>
            <a:endParaRPr lang="en-US" sz="2800" b="1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D946889-BE0E-4D4D-A323-7A00991E031F}"/>
              </a:ext>
            </a:extLst>
          </p:cNvPr>
          <p:cNvSpPr txBox="1">
            <a:spLocks/>
          </p:cNvSpPr>
          <p:nvPr/>
        </p:nvSpPr>
        <p:spPr>
          <a:xfrm>
            <a:off x="469392" y="2637618"/>
            <a:ext cx="11570208" cy="4123748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Please be sure to review all safety guidelines, the BTC approved ARC protocol, and cleaning SOPs prior to beginning your work</a:t>
            </a:r>
          </a:p>
          <a:p>
            <a:pPr lvl="1"/>
            <a:r>
              <a:rPr lang="en-US" sz="2400" dirty="0"/>
              <a:t>General safety and user liability info can be found here:</a:t>
            </a:r>
          </a:p>
          <a:p>
            <a:pPr lvl="2"/>
            <a:r>
              <a:rPr lang="en-US" sz="2200" dirty="0"/>
              <a:t> </a:t>
            </a:r>
            <a:r>
              <a:rPr lang="en-US" sz="2200" dirty="0">
                <a:hlinkClick r:id="rId3"/>
              </a:rPr>
              <a:t>https://btc.psych.ucla.edu/user-guidelines/site-safety/</a:t>
            </a:r>
            <a:endParaRPr lang="en-US" sz="2200" dirty="0"/>
          </a:p>
          <a:p>
            <a:pPr lvl="1"/>
            <a:r>
              <a:rPr lang="en-US" sz="2400" dirty="0"/>
              <a:t> BTC ARC protocol #2002-130-61can be found here: </a:t>
            </a:r>
          </a:p>
          <a:p>
            <a:pPr lvl="2"/>
            <a:r>
              <a:rPr lang="en-US" sz="2200" dirty="0">
                <a:hlinkClick r:id="rId4"/>
              </a:rPr>
              <a:t>https://sites.lifesci.ucla.edu/btc/user-guidelines/arc-protocol/</a:t>
            </a:r>
            <a:r>
              <a:rPr lang="en-US" sz="2200" dirty="0"/>
              <a:t> </a:t>
            </a:r>
          </a:p>
          <a:p>
            <a:pPr lvl="2"/>
            <a:r>
              <a:rPr lang="en-US" sz="2200" dirty="0"/>
              <a:t>Password: </a:t>
            </a:r>
            <a:r>
              <a:rPr lang="en-US" sz="2200" dirty="0" err="1"/>
              <a:t>uclabtcprotocol</a:t>
            </a:r>
            <a:endParaRPr lang="en-US" sz="2200" dirty="0"/>
          </a:p>
          <a:p>
            <a:pPr lvl="1"/>
            <a:r>
              <a:rPr lang="en-US" sz="2400" dirty="0"/>
              <a:t>Cleaning SOPs can be found here:</a:t>
            </a:r>
          </a:p>
          <a:p>
            <a:pPr lvl="2"/>
            <a:r>
              <a:rPr lang="en-US" sz="2200" dirty="0">
                <a:hlinkClick r:id="rId5"/>
              </a:rPr>
              <a:t>https://btc.psych.ucla.edu/user-guidelines/cleaning-and-disinfecting-protocols/</a:t>
            </a:r>
            <a:r>
              <a:rPr lang="en-US" sz="2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743213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D2F3DB0-2247-C64F-A324-A335CD5BC2D0}"/>
              </a:ext>
            </a:extLst>
          </p:cNvPr>
          <p:cNvGrpSpPr/>
          <p:nvPr/>
        </p:nvGrpSpPr>
        <p:grpSpPr>
          <a:xfrm>
            <a:off x="469392" y="0"/>
            <a:ext cx="11253216" cy="2287426"/>
            <a:chOff x="469392" y="0"/>
            <a:chExt cx="11253216" cy="2287426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07B9E525-A0E0-7F4F-9CB2-FF4EF9655FAB}"/>
                </a:ext>
              </a:extLst>
            </p:cNvPr>
            <p:cNvSpPr/>
            <p:nvPr/>
          </p:nvSpPr>
          <p:spPr>
            <a:xfrm>
              <a:off x="469392" y="483010"/>
              <a:ext cx="11253216" cy="1804416"/>
            </a:xfrm>
            <a:custGeom>
              <a:avLst/>
              <a:gdLst>
                <a:gd name="connsiteX0" fmla="*/ 0 w 11253216"/>
                <a:gd name="connsiteY0" fmla="*/ 0 h 1804416"/>
                <a:gd name="connsiteX1" fmla="*/ 11253216 w 11253216"/>
                <a:gd name="connsiteY1" fmla="*/ 0 h 1804416"/>
                <a:gd name="connsiteX2" fmla="*/ 11228832 w 11253216"/>
                <a:gd name="connsiteY2" fmla="*/ 1426464 h 1804416"/>
                <a:gd name="connsiteX3" fmla="*/ 10241280 w 11253216"/>
                <a:gd name="connsiteY3" fmla="*/ 1560576 h 1804416"/>
                <a:gd name="connsiteX4" fmla="*/ 9156192 w 11253216"/>
                <a:gd name="connsiteY4" fmla="*/ 1682496 h 1804416"/>
                <a:gd name="connsiteX5" fmla="*/ 8107680 w 11253216"/>
                <a:gd name="connsiteY5" fmla="*/ 1755648 h 1804416"/>
                <a:gd name="connsiteX6" fmla="*/ 7205472 w 11253216"/>
                <a:gd name="connsiteY6" fmla="*/ 1780032 h 1804416"/>
                <a:gd name="connsiteX7" fmla="*/ 6193536 w 11253216"/>
                <a:gd name="connsiteY7" fmla="*/ 1804416 h 1804416"/>
                <a:gd name="connsiteX8" fmla="*/ 5644896 w 11253216"/>
                <a:gd name="connsiteY8" fmla="*/ 1804416 h 1804416"/>
                <a:gd name="connsiteX9" fmla="*/ 5010912 w 11253216"/>
                <a:gd name="connsiteY9" fmla="*/ 1804416 h 1804416"/>
                <a:gd name="connsiteX10" fmla="*/ 3986784 w 11253216"/>
                <a:gd name="connsiteY10" fmla="*/ 1767840 h 1804416"/>
                <a:gd name="connsiteX11" fmla="*/ 3060192 w 11253216"/>
                <a:gd name="connsiteY11" fmla="*/ 1706880 h 1804416"/>
                <a:gd name="connsiteX12" fmla="*/ 2170176 w 11253216"/>
                <a:gd name="connsiteY12" fmla="*/ 1633728 h 1804416"/>
                <a:gd name="connsiteX13" fmla="*/ 1133856 w 11253216"/>
                <a:gd name="connsiteY13" fmla="*/ 1548384 h 1804416"/>
                <a:gd name="connsiteX14" fmla="*/ 0 w 11253216"/>
                <a:gd name="connsiteY14" fmla="*/ 1389888 h 1804416"/>
                <a:gd name="connsiteX15" fmla="*/ 0 w 11253216"/>
                <a:gd name="connsiteY15" fmla="*/ 0 h 1804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253216" h="1804416">
                  <a:moveTo>
                    <a:pt x="0" y="0"/>
                  </a:moveTo>
                  <a:lnTo>
                    <a:pt x="11253216" y="0"/>
                  </a:lnTo>
                  <a:lnTo>
                    <a:pt x="11228832" y="1426464"/>
                  </a:lnTo>
                  <a:lnTo>
                    <a:pt x="10241280" y="1560576"/>
                  </a:lnTo>
                  <a:lnTo>
                    <a:pt x="9156192" y="1682496"/>
                  </a:lnTo>
                  <a:lnTo>
                    <a:pt x="8107680" y="1755648"/>
                  </a:lnTo>
                  <a:lnTo>
                    <a:pt x="7205472" y="1780032"/>
                  </a:lnTo>
                  <a:lnTo>
                    <a:pt x="6193536" y="1804416"/>
                  </a:lnTo>
                  <a:lnTo>
                    <a:pt x="5644896" y="1804416"/>
                  </a:lnTo>
                  <a:lnTo>
                    <a:pt x="5010912" y="1804416"/>
                  </a:lnTo>
                  <a:lnTo>
                    <a:pt x="3986784" y="1767840"/>
                  </a:lnTo>
                  <a:lnTo>
                    <a:pt x="3060192" y="1706880"/>
                  </a:lnTo>
                  <a:lnTo>
                    <a:pt x="2170176" y="1633728"/>
                  </a:lnTo>
                  <a:lnTo>
                    <a:pt x="1133856" y="1548384"/>
                  </a:lnTo>
                  <a:lnTo>
                    <a:pt x="0" y="138988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EE17A"/>
                </a:gs>
                <a:gs pos="23000">
                  <a:srgbClr val="E2D33F"/>
                </a:gs>
                <a:gs pos="43000">
                  <a:srgbClr val="E2D33F"/>
                </a:gs>
                <a:gs pos="97000">
                  <a:srgbClr val="FFC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1D4EE51-53C9-7644-B318-7CC5BB6F23CD}"/>
                </a:ext>
              </a:extLst>
            </p:cNvPr>
            <p:cNvSpPr/>
            <p:nvPr/>
          </p:nvSpPr>
          <p:spPr>
            <a:xfrm>
              <a:off x="10436352" y="0"/>
              <a:ext cx="682752" cy="10504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E5462DF-2C35-C448-A2F7-E75DA685C5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2032" y="586228"/>
              <a:ext cx="1200912" cy="1200912"/>
            </a:xfrm>
            <a:prstGeom prst="rect">
              <a:avLst/>
            </a:prstGeom>
          </p:spPr>
        </p:pic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DE411A52-EFCE-2F4C-BF93-644393336BC2}"/>
              </a:ext>
            </a:extLst>
          </p:cNvPr>
          <p:cNvSpPr txBox="1">
            <a:spLocks/>
          </p:cNvSpPr>
          <p:nvPr/>
        </p:nvSpPr>
        <p:spPr>
          <a:xfrm>
            <a:off x="829056" y="833202"/>
            <a:ext cx="8761413" cy="70696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dirty="0"/>
              <a:t>Site Safety</a:t>
            </a:r>
            <a:endParaRPr lang="en-US" sz="2800" b="1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D946889-BE0E-4D4D-A323-7A00991E031F}"/>
              </a:ext>
            </a:extLst>
          </p:cNvPr>
          <p:cNvSpPr txBox="1">
            <a:spLocks/>
          </p:cNvSpPr>
          <p:nvPr/>
        </p:nvSpPr>
        <p:spPr>
          <a:xfrm>
            <a:off x="463296" y="2572513"/>
            <a:ext cx="11570208" cy="412374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tx1"/>
                </a:solidFill>
              </a:rPr>
              <a:t>Upon your first visit, you must complete the Safety Equipment Identification Survey with a BTC staff member</a:t>
            </a:r>
          </a:p>
          <a:p>
            <a:pPr lvl="1"/>
            <a:r>
              <a:rPr lang="en-US" sz="2000" dirty="0">
                <a:solidFill>
                  <a:schemeClr val="tx1"/>
                </a:solidFill>
              </a:rPr>
              <a:t>Locate all paths of egress from the building, fire extinguisher locations, and safety shower/eyewash stations</a:t>
            </a:r>
          </a:p>
          <a:p>
            <a:pPr lvl="1"/>
            <a:r>
              <a:rPr lang="en-US" sz="2000" dirty="0">
                <a:solidFill>
                  <a:schemeClr val="tx1"/>
                </a:solidFill>
              </a:rPr>
              <a:t>First Aid kits are located in the BTC office </a:t>
            </a:r>
          </a:p>
          <a:p>
            <a:r>
              <a:rPr lang="en-US" sz="2400" dirty="0">
                <a:solidFill>
                  <a:schemeClr val="tx1"/>
                </a:solidFill>
              </a:rPr>
              <a:t>Remember to report all serious injuries to your immediate supervisor</a:t>
            </a:r>
          </a:p>
          <a:p>
            <a:r>
              <a:rPr lang="en-US" sz="2400" dirty="0">
                <a:solidFill>
                  <a:schemeClr val="tx1"/>
                </a:solidFill>
              </a:rPr>
              <a:t>Gloves and other PPE are available at the DLAM gown-up stations next to each vivarium</a:t>
            </a:r>
          </a:p>
          <a:p>
            <a:r>
              <a:rPr lang="en-US" sz="2400" dirty="0">
                <a:solidFill>
                  <a:schemeClr val="tx1"/>
                </a:solidFill>
              </a:rPr>
              <a:t>Do not use any BTC equipment without prior training from BTC staff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B9D2F6-1C30-924E-A334-30A1BFD6A5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" r="6415" b="3529"/>
          <a:stretch/>
        </p:blipFill>
        <p:spPr>
          <a:xfrm>
            <a:off x="9006777" y="628602"/>
            <a:ext cx="1018095" cy="11585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2C1EB1D-65D2-294E-BCFF-680A7D38C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1125" y="628602"/>
            <a:ext cx="1158491" cy="115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8389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D2F3DB0-2247-C64F-A324-A335CD5BC2D0}"/>
              </a:ext>
            </a:extLst>
          </p:cNvPr>
          <p:cNvGrpSpPr/>
          <p:nvPr/>
        </p:nvGrpSpPr>
        <p:grpSpPr>
          <a:xfrm>
            <a:off x="469392" y="0"/>
            <a:ext cx="11253216" cy="2287426"/>
            <a:chOff x="469392" y="0"/>
            <a:chExt cx="11253216" cy="2287426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07B9E525-A0E0-7F4F-9CB2-FF4EF9655FAB}"/>
                </a:ext>
              </a:extLst>
            </p:cNvPr>
            <p:cNvSpPr/>
            <p:nvPr/>
          </p:nvSpPr>
          <p:spPr>
            <a:xfrm>
              <a:off x="469392" y="483010"/>
              <a:ext cx="11253216" cy="1804416"/>
            </a:xfrm>
            <a:custGeom>
              <a:avLst/>
              <a:gdLst>
                <a:gd name="connsiteX0" fmla="*/ 0 w 11253216"/>
                <a:gd name="connsiteY0" fmla="*/ 0 h 1804416"/>
                <a:gd name="connsiteX1" fmla="*/ 11253216 w 11253216"/>
                <a:gd name="connsiteY1" fmla="*/ 0 h 1804416"/>
                <a:gd name="connsiteX2" fmla="*/ 11228832 w 11253216"/>
                <a:gd name="connsiteY2" fmla="*/ 1426464 h 1804416"/>
                <a:gd name="connsiteX3" fmla="*/ 10241280 w 11253216"/>
                <a:gd name="connsiteY3" fmla="*/ 1560576 h 1804416"/>
                <a:gd name="connsiteX4" fmla="*/ 9156192 w 11253216"/>
                <a:gd name="connsiteY4" fmla="*/ 1682496 h 1804416"/>
                <a:gd name="connsiteX5" fmla="*/ 8107680 w 11253216"/>
                <a:gd name="connsiteY5" fmla="*/ 1755648 h 1804416"/>
                <a:gd name="connsiteX6" fmla="*/ 7205472 w 11253216"/>
                <a:gd name="connsiteY6" fmla="*/ 1780032 h 1804416"/>
                <a:gd name="connsiteX7" fmla="*/ 6193536 w 11253216"/>
                <a:gd name="connsiteY7" fmla="*/ 1804416 h 1804416"/>
                <a:gd name="connsiteX8" fmla="*/ 5644896 w 11253216"/>
                <a:gd name="connsiteY8" fmla="*/ 1804416 h 1804416"/>
                <a:gd name="connsiteX9" fmla="*/ 5010912 w 11253216"/>
                <a:gd name="connsiteY9" fmla="*/ 1804416 h 1804416"/>
                <a:gd name="connsiteX10" fmla="*/ 3986784 w 11253216"/>
                <a:gd name="connsiteY10" fmla="*/ 1767840 h 1804416"/>
                <a:gd name="connsiteX11" fmla="*/ 3060192 w 11253216"/>
                <a:gd name="connsiteY11" fmla="*/ 1706880 h 1804416"/>
                <a:gd name="connsiteX12" fmla="*/ 2170176 w 11253216"/>
                <a:gd name="connsiteY12" fmla="*/ 1633728 h 1804416"/>
                <a:gd name="connsiteX13" fmla="*/ 1133856 w 11253216"/>
                <a:gd name="connsiteY13" fmla="*/ 1548384 h 1804416"/>
                <a:gd name="connsiteX14" fmla="*/ 0 w 11253216"/>
                <a:gd name="connsiteY14" fmla="*/ 1389888 h 1804416"/>
                <a:gd name="connsiteX15" fmla="*/ 0 w 11253216"/>
                <a:gd name="connsiteY15" fmla="*/ 0 h 1804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253216" h="1804416">
                  <a:moveTo>
                    <a:pt x="0" y="0"/>
                  </a:moveTo>
                  <a:lnTo>
                    <a:pt x="11253216" y="0"/>
                  </a:lnTo>
                  <a:lnTo>
                    <a:pt x="11228832" y="1426464"/>
                  </a:lnTo>
                  <a:lnTo>
                    <a:pt x="10241280" y="1560576"/>
                  </a:lnTo>
                  <a:lnTo>
                    <a:pt x="9156192" y="1682496"/>
                  </a:lnTo>
                  <a:lnTo>
                    <a:pt x="8107680" y="1755648"/>
                  </a:lnTo>
                  <a:lnTo>
                    <a:pt x="7205472" y="1780032"/>
                  </a:lnTo>
                  <a:lnTo>
                    <a:pt x="6193536" y="1804416"/>
                  </a:lnTo>
                  <a:lnTo>
                    <a:pt x="5644896" y="1804416"/>
                  </a:lnTo>
                  <a:lnTo>
                    <a:pt x="5010912" y="1804416"/>
                  </a:lnTo>
                  <a:lnTo>
                    <a:pt x="3986784" y="1767840"/>
                  </a:lnTo>
                  <a:lnTo>
                    <a:pt x="3060192" y="1706880"/>
                  </a:lnTo>
                  <a:lnTo>
                    <a:pt x="2170176" y="1633728"/>
                  </a:lnTo>
                  <a:lnTo>
                    <a:pt x="1133856" y="1548384"/>
                  </a:lnTo>
                  <a:lnTo>
                    <a:pt x="0" y="138988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8933B"/>
                </a:gs>
                <a:gs pos="18000">
                  <a:srgbClr val="F8933B"/>
                </a:gs>
                <a:gs pos="57000">
                  <a:srgbClr val="F9841B"/>
                </a:gs>
                <a:gs pos="95000">
                  <a:srgbClr val="F4821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1D4EE51-53C9-7644-B318-7CC5BB6F23CD}"/>
                </a:ext>
              </a:extLst>
            </p:cNvPr>
            <p:cNvSpPr/>
            <p:nvPr/>
          </p:nvSpPr>
          <p:spPr>
            <a:xfrm>
              <a:off x="10436352" y="0"/>
              <a:ext cx="682752" cy="10504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E5462DF-2C35-C448-A2F7-E75DA685C5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2032" y="586228"/>
              <a:ext cx="1200912" cy="1200912"/>
            </a:xfrm>
            <a:prstGeom prst="rect">
              <a:avLst/>
            </a:prstGeom>
          </p:spPr>
        </p:pic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DE411A52-EFCE-2F4C-BF93-644393336BC2}"/>
              </a:ext>
            </a:extLst>
          </p:cNvPr>
          <p:cNvSpPr txBox="1">
            <a:spLocks/>
          </p:cNvSpPr>
          <p:nvPr/>
        </p:nvSpPr>
        <p:spPr>
          <a:xfrm>
            <a:off x="829056" y="586228"/>
            <a:ext cx="8761413" cy="953938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4000" dirty="0"/>
              <a:t>Publishing your paper- </a:t>
            </a:r>
          </a:p>
          <a:p>
            <a:pPr lvl="0"/>
            <a:r>
              <a:rPr lang="en-US" sz="4000" dirty="0"/>
              <a:t>Don’t forget to mention us!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0789F7E-CA73-8346-9C75-B7454CB50681}"/>
              </a:ext>
            </a:extLst>
          </p:cNvPr>
          <p:cNvSpPr txBox="1">
            <a:spLocks/>
          </p:cNvSpPr>
          <p:nvPr/>
        </p:nvSpPr>
        <p:spPr>
          <a:xfrm>
            <a:off x="0" y="2313184"/>
            <a:ext cx="11994204" cy="445747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fontAlgn="base"/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Please acknowledge the UCLA Behavioral Testing Core in any publications or posters that result from data collected here</a:t>
            </a:r>
            <a:r>
              <a:rPr lang="en-US" sz="2000" b="1" dirty="0"/>
              <a:t>.  </a:t>
            </a:r>
          </a:p>
          <a:p>
            <a:pPr lvl="2" fontAlgn="base"/>
            <a:r>
              <a:rPr lang="en-US" sz="1800" dirty="0"/>
              <a:t>For posters we have a BTC logo that you can use.  </a:t>
            </a:r>
          </a:p>
          <a:p>
            <a:pPr lvl="1" fontAlgn="base"/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Update us regularly regarding publications and posters so that we can maintain a list</a:t>
            </a:r>
          </a:p>
          <a:p>
            <a:pPr lvl="2" fontAlgn="base"/>
            <a:r>
              <a:rPr lang="en-US" sz="1800" dirty="0"/>
              <a:t>This is vital to show productivity and receive continued support in our department</a:t>
            </a:r>
          </a:p>
          <a:p>
            <a:pPr lvl="1" fontAlgn="base"/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We do not require that the Behavioral Testing Core Supervisor and/or Staff be included as a co-author(s) on publications, but in some cases it may be warranted and/or advantageous to do so! </a:t>
            </a:r>
            <a:r>
              <a:rPr lang="en-US" sz="2000" dirty="0"/>
              <a:t> </a:t>
            </a:r>
          </a:p>
          <a:p>
            <a:pPr lvl="2" fontAlgn="base"/>
            <a:r>
              <a:rPr lang="en-US" sz="1800" dirty="0"/>
              <a:t>Substantial involvement on our part in the development of novel behavioral tasks/experimental design for your project, statistical analysis/consultation, interpretation of behavioral results and/or assistance in writing any portion of the paper </a:t>
            </a:r>
          </a:p>
          <a:p>
            <a:pPr lvl="2" fontAlgn="base"/>
            <a:r>
              <a:rPr lang="en-US" sz="1800" dirty="0"/>
              <a:t>Having the Supervisor as a co-author can also help provide more credibility regarding behavioral expertise for labs whose expertise lie elsewhere</a:t>
            </a:r>
          </a:p>
        </p:txBody>
      </p:sp>
    </p:spTree>
    <p:extLst>
      <p:ext uri="{BB962C8B-B14F-4D97-AF65-F5344CB8AC3E}">
        <p14:creationId xmlns:p14="http://schemas.microsoft.com/office/powerpoint/2010/main" val="3900876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A253F-24A0-4D4E-8287-6C9666407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Currently Available Behavioral Assays</a:t>
            </a:r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47E056CE-9302-E547-8EFF-8CE611476C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598" y="2867417"/>
            <a:ext cx="3136326" cy="3416300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2000" dirty="0">
                <a:solidFill>
                  <a:schemeClr val="tx1"/>
                </a:solidFill>
              </a:rPr>
              <a:t>AnyMaze and </a:t>
            </a:r>
            <a:r>
              <a:rPr lang="en-US" sz="2000" dirty="0" err="1">
                <a:solidFill>
                  <a:schemeClr val="tx1"/>
                </a:solidFill>
              </a:rPr>
              <a:t>Topscan</a:t>
            </a:r>
            <a:r>
              <a:rPr lang="en-US" sz="2000" dirty="0">
                <a:solidFill>
                  <a:schemeClr val="tx1"/>
                </a:solidFill>
              </a:rPr>
              <a:t> Tracking capabilities </a:t>
            </a:r>
          </a:p>
          <a:p>
            <a:pPr>
              <a:spcAft>
                <a:spcPts val="1200"/>
              </a:spcAft>
            </a:pPr>
            <a:r>
              <a:rPr lang="en-US" sz="2000" i="1" dirty="0">
                <a:solidFill>
                  <a:schemeClr val="tx1"/>
                </a:solidFill>
              </a:rPr>
              <a:t>In vivo</a:t>
            </a:r>
            <a:r>
              <a:rPr lang="en-US" sz="2000" dirty="0">
                <a:solidFill>
                  <a:schemeClr val="tx1"/>
                </a:solidFill>
              </a:rPr>
              <a:t> optogenetic integration</a:t>
            </a:r>
          </a:p>
          <a:p>
            <a:pPr>
              <a:spcAft>
                <a:spcPts val="1200"/>
              </a:spcAft>
            </a:pPr>
            <a:r>
              <a:rPr lang="en-US" sz="2000" dirty="0">
                <a:solidFill>
                  <a:schemeClr val="tx1"/>
                </a:solidFill>
              </a:rPr>
              <a:t>Affordable optogenetic ferrule implants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5462DF-2C35-C448-A2F7-E75DA685C5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032" y="586228"/>
            <a:ext cx="1200912" cy="1200912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100A417C-48E8-824F-86E1-A4D2092A02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425"/>
          <a:stretch/>
        </p:blipFill>
        <p:spPr>
          <a:xfrm>
            <a:off x="3630450" y="2323614"/>
            <a:ext cx="8502232" cy="45039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467237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037" y="808297"/>
            <a:ext cx="8761413" cy="706964"/>
          </a:xfrm>
        </p:spPr>
        <p:txBody>
          <a:bodyPr/>
          <a:lstStyle/>
          <a:p>
            <a:r>
              <a:rPr lang="en-US" sz="4800" b="1" dirty="0"/>
              <a:t>Feedback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22186"/>
            <a:ext cx="9105089" cy="3968885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Please feel free to speak to the Supervisor or Staff about any concerns, thoughts or comments regarding the BTC.  </a:t>
            </a:r>
          </a:p>
          <a:p>
            <a:pPr lvl="1"/>
            <a:r>
              <a:rPr lang="en-US" sz="2000" dirty="0">
                <a:solidFill>
                  <a:schemeClr val="tx1"/>
                </a:solidFill>
              </a:rPr>
              <a:t>This includes, but is not limited to: missing equipment, low supplies, broken or malfunctioning equipment, booking issues and ideas for improving the services we provide.  </a:t>
            </a:r>
          </a:p>
          <a:p>
            <a:pPr lvl="1"/>
            <a:r>
              <a:rPr lang="en-US" sz="2000" b="1" u="sng" dirty="0">
                <a:solidFill>
                  <a:schemeClr val="accent2">
                    <a:lumMod val="75000"/>
                  </a:schemeClr>
                </a:solidFill>
              </a:rPr>
              <a:t>If we don’t know about a problem, we can’t fix it</a:t>
            </a:r>
            <a:r>
              <a:rPr lang="en-US" sz="2200" b="1" u="sng" dirty="0">
                <a:solidFill>
                  <a:schemeClr val="accent2">
                    <a:lumMod val="75000"/>
                  </a:schemeClr>
                </a:solidFill>
              </a:rPr>
              <a:t>!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</a:rPr>
              <a:t>  </a:t>
            </a:r>
          </a:p>
          <a:p>
            <a:r>
              <a:rPr lang="en-US" sz="2400" dirty="0">
                <a:solidFill>
                  <a:schemeClr val="tx1"/>
                </a:solidFill>
              </a:rPr>
              <a:t>We are constantly looking to improve and expand the services we provide so please feel free to discuss new tasks and equipment that could help meet your research needs!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298C9E-5E66-8848-8AF7-1A6ED4ABD2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353" y="561125"/>
            <a:ext cx="3573294" cy="15320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1359EE7-1AA8-A34A-A47F-05F9A0BDA48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6" r="9653"/>
          <a:stretch/>
        </p:blipFill>
        <p:spPr>
          <a:xfrm>
            <a:off x="9562289" y="2363819"/>
            <a:ext cx="2324911" cy="3852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8320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6937" y="788842"/>
            <a:ext cx="8761413" cy="706964"/>
          </a:xfrm>
        </p:spPr>
        <p:txBody>
          <a:bodyPr/>
          <a:lstStyle/>
          <a:p>
            <a:r>
              <a:rPr lang="en-US" sz="5400" b="1" dirty="0"/>
              <a:t>	Quiz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0137" y="2895331"/>
            <a:ext cx="8825659" cy="3416300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2400" dirty="0">
                <a:solidFill>
                  <a:schemeClr val="tx1"/>
                </a:solidFill>
              </a:rPr>
              <a:t>Congratulations! You have completed the tutorial for this course. </a:t>
            </a:r>
          </a:p>
          <a:p>
            <a:r>
              <a:rPr lang="en-US" sz="2400" dirty="0">
                <a:solidFill>
                  <a:schemeClr val="tx1"/>
                </a:solidFill>
              </a:rPr>
              <a:t>To receive credit for completion and to be added to the calendars and start booking your experiments, you must complete the quiz</a:t>
            </a:r>
          </a:p>
          <a:p>
            <a:pPr lvl="1">
              <a:spcAft>
                <a:spcPts val="1200"/>
              </a:spcAft>
            </a:pPr>
            <a:r>
              <a:rPr lang="en-US" sz="2200" dirty="0">
                <a:solidFill>
                  <a:schemeClr val="tx1"/>
                </a:solidFill>
              </a:rPr>
              <a:t>The password to start the quiz is: UCLABTC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71ABBC-CE7C-294A-BB0D-CF9E596A1A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37" r="21166"/>
          <a:stretch/>
        </p:blipFill>
        <p:spPr>
          <a:xfrm>
            <a:off x="291830" y="2864434"/>
            <a:ext cx="2655651" cy="3019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0345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6937" y="788842"/>
            <a:ext cx="8761413" cy="706964"/>
          </a:xfrm>
        </p:spPr>
        <p:txBody>
          <a:bodyPr/>
          <a:lstStyle/>
          <a:p>
            <a:r>
              <a:rPr lang="en-US" sz="5400" b="1" dirty="0"/>
              <a:t>	Contacts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2191" y="5817143"/>
            <a:ext cx="10087618" cy="1128409"/>
          </a:xfrm>
        </p:spPr>
        <p:txBody>
          <a:bodyPr>
            <a:normAutofit/>
          </a:bodyPr>
          <a:lstStyle/>
          <a:p>
            <a:r>
              <a:rPr lang="en-US" sz="2400" dirty="0"/>
              <a:t>Visit our website for more info: </a:t>
            </a:r>
            <a:r>
              <a:rPr lang="en-US" sz="2400" dirty="0">
                <a:hlinkClick r:id="rId2"/>
              </a:rPr>
              <a:t>https://btc.psych.ucla.edu/</a:t>
            </a:r>
            <a:endParaRPr lang="en-US" sz="2400" dirty="0"/>
          </a:p>
          <a:p>
            <a:pPr>
              <a:spcBef>
                <a:spcPts val="400"/>
              </a:spcBef>
            </a:pPr>
            <a:r>
              <a:rPr lang="en-US" sz="2400" dirty="0"/>
              <a:t>Email us: </a:t>
            </a:r>
            <a:r>
              <a:rPr lang="en-US" sz="2400" dirty="0" err="1"/>
              <a:t>uclabtc@gmail.com</a:t>
            </a:r>
            <a:r>
              <a:rPr lang="en-US" sz="2400" dirty="0"/>
              <a:t> or call: 310-267-4628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260D9C-5253-A74C-9FA5-EBEFCA7E5AF3}"/>
              </a:ext>
            </a:extLst>
          </p:cNvPr>
          <p:cNvSpPr txBox="1"/>
          <p:nvPr/>
        </p:nvSpPr>
        <p:spPr>
          <a:xfrm>
            <a:off x="1262654" y="4699258"/>
            <a:ext cx="51653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Lindsay M Lueptow, PhD</a:t>
            </a:r>
          </a:p>
          <a:p>
            <a:r>
              <a:rPr lang="en-US" dirty="0"/>
              <a:t>UCLA Behavioral Testing Core, Supervisor</a:t>
            </a:r>
          </a:p>
          <a:p>
            <a:r>
              <a:rPr lang="en-US" dirty="0">
                <a:hlinkClick r:id="rId3"/>
              </a:rPr>
              <a:t>llueptow@psych.ucla.edu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3C8E87-A147-A24A-A80A-6202FBA7F137}"/>
              </a:ext>
            </a:extLst>
          </p:cNvPr>
          <p:cNvSpPr txBox="1"/>
          <p:nvPr/>
        </p:nvSpPr>
        <p:spPr>
          <a:xfrm>
            <a:off x="6313251" y="4699258"/>
            <a:ext cx="48265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Irina </a:t>
            </a:r>
            <a:r>
              <a:rPr lang="en-US" dirty="0" err="1"/>
              <a:t>Zhuravka</a:t>
            </a:r>
            <a:r>
              <a:rPr lang="en-US" dirty="0"/>
              <a:t>, BA</a:t>
            </a:r>
          </a:p>
          <a:p>
            <a:r>
              <a:rPr lang="en-US" dirty="0"/>
              <a:t>Behavioral Technician/Assistant Manager</a:t>
            </a:r>
          </a:p>
          <a:p>
            <a:r>
              <a:rPr lang="en-US" dirty="0">
                <a:hlinkClick r:id="rId4"/>
              </a:rPr>
              <a:t>irina.z.fanselowlab@gmail.com</a:t>
            </a:r>
            <a:endParaRPr lang="en-US" dirty="0"/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68EECB7-ED42-5C44-A83B-F07BFFA3BB4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0"/>
          <a:stretch/>
        </p:blipFill>
        <p:spPr>
          <a:xfrm rot="5400000">
            <a:off x="1918575" y="2121945"/>
            <a:ext cx="2782111" cy="23725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6FB4824-6E2A-B140-8C7B-75DEC1F6BB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2039" y="1795346"/>
            <a:ext cx="2165978" cy="290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513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A253F-24A0-4D4E-8287-6C9666407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056" y="833202"/>
            <a:ext cx="8761413" cy="706964"/>
          </a:xfrm>
        </p:spPr>
        <p:txBody>
          <a:bodyPr/>
          <a:lstStyle/>
          <a:p>
            <a:r>
              <a:rPr lang="en-US" sz="4800" b="1" dirty="0"/>
              <a:t>Introduction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A84C9-119F-A343-B05D-9AF6568D12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528" y="3048372"/>
            <a:ext cx="11362944" cy="3223400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2400" dirty="0">
                <a:solidFill>
                  <a:schemeClr val="tx1"/>
                </a:solidFill>
              </a:rPr>
              <a:t>We would like to keep the BTC a clean and efficient working environment for everyone </a:t>
            </a:r>
            <a:r>
              <a:rPr lang="en-US" sz="2400" dirty="0"/>
              <a:t>	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2400" dirty="0">
                <a:solidFill>
                  <a:schemeClr val="tx1"/>
                </a:solidFill>
              </a:rPr>
              <a:t>Each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 individual </a:t>
            </a:r>
            <a:r>
              <a:rPr lang="en-US" sz="2400" dirty="0">
                <a:solidFill>
                  <a:schemeClr val="tx1"/>
                </a:solidFill>
              </a:rPr>
              <a:t>person working on a project must complete this course</a:t>
            </a:r>
          </a:p>
          <a:p>
            <a:pPr lvl="1"/>
            <a:r>
              <a:rPr lang="en-US" sz="2000" dirty="0"/>
              <a:t> </a:t>
            </a:r>
            <a:r>
              <a:rPr lang="en-US" sz="2000" dirty="0">
                <a:solidFill>
                  <a:schemeClr val="tx1"/>
                </a:solidFill>
              </a:rPr>
              <a:t>Be sure to follow proper booking procedures</a:t>
            </a:r>
          </a:p>
          <a:p>
            <a:pPr lvl="1"/>
            <a:r>
              <a:rPr lang="en-US" sz="2000" dirty="0">
                <a:solidFill>
                  <a:schemeClr val="tx1"/>
                </a:solidFill>
              </a:rPr>
              <a:t> Follow the 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</a:rPr>
              <a:t>CLEANING</a:t>
            </a:r>
            <a:r>
              <a:rPr lang="en-US" sz="2000" dirty="0"/>
              <a:t> </a:t>
            </a:r>
            <a:r>
              <a:rPr lang="en-US" sz="2000" dirty="0">
                <a:solidFill>
                  <a:schemeClr val="tx1"/>
                </a:solidFill>
              </a:rPr>
              <a:t>and</a:t>
            </a:r>
            <a:r>
              <a:rPr lang="en-US" sz="2000" dirty="0"/>
              <a:t> 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</a:rPr>
              <a:t>DISINFECTION</a:t>
            </a:r>
            <a:r>
              <a:rPr lang="en-US" sz="2000" b="1" dirty="0"/>
              <a:t> </a:t>
            </a:r>
            <a:r>
              <a:rPr lang="en-US" sz="2000" dirty="0">
                <a:solidFill>
                  <a:schemeClr val="tx1"/>
                </a:solidFill>
              </a:rPr>
              <a:t>protocols</a:t>
            </a:r>
            <a:r>
              <a:rPr lang="en-US" sz="2000" b="1" dirty="0"/>
              <a:t> </a:t>
            </a:r>
            <a:r>
              <a:rPr lang="en-US" sz="2000" dirty="0">
                <a:solidFill>
                  <a:schemeClr val="tx1"/>
                </a:solidFill>
              </a:rPr>
              <a:t>for the area and equipment you use, </a:t>
            </a:r>
            <a:r>
              <a:rPr lang="en-US" sz="2000" b="1" u="sng" dirty="0">
                <a:solidFill>
                  <a:schemeClr val="accent2">
                    <a:lumMod val="75000"/>
                  </a:schemeClr>
                </a:solidFill>
              </a:rPr>
              <a:t>or you will lose your BTC privileges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5462DF-2C35-C448-A2F7-E75DA685C5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032" y="586228"/>
            <a:ext cx="1200912" cy="120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289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A253F-24A0-4D4E-8287-6C9666407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056" y="833202"/>
            <a:ext cx="8761413" cy="706964"/>
          </a:xfrm>
        </p:spPr>
        <p:txBody>
          <a:bodyPr/>
          <a:lstStyle/>
          <a:p>
            <a:r>
              <a:rPr lang="en-US" sz="4800" b="1" dirty="0"/>
              <a:t>Overview</a:t>
            </a:r>
            <a:endParaRPr lang="en-US" b="1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307272B-BD4B-8A4D-A206-28961F6C9DB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3956965"/>
              </p:ext>
            </p:extLst>
          </p:nvPr>
        </p:nvGraphicFramePr>
        <p:xfrm>
          <a:off x="1755757" y="2514601"/>
          <a:ext cx="8680486" cy="4203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BE5462DF-2C35-C448-A2F7-E75DA685C5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032" y="586228"/>
            <a:ext cx="1200912" cy="120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656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D2F3DB0-2247-C64F-A324-A335CD5BC2D0}"/>
              </a:ext>
            </a:extLst>
          </p:cNvPr>
          <p:cNvGrpSpPr/>
          <p:nvPr/>
        </p:nvGrpSpPr>
        <p:grpSpPr>
          <a:xfrm>
            <a:off x="469392" y="0"/>
            <a:ext cx="11253216" cy="2287426"/>
            <a:chOff x="469392" y="0"/>
            <a:chExt cx="11253216" cy="2287426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07B9E525-A0E0-7F4F-9CB2-FF4EF9655FAB}"/>
                </a:ext>
              </a:extLst>
            </p:cNvPr>
            <p:cNvSpPr/>
            <p:nvPr/>
          </p:nvSpPr>
          <p:spPr>
            <a:xfrm>
              <a:off x="469392" y="483010"/>
              <a:ext cx="11253216" cy="1804416"/>
            </a:xfrm>
            <a:custGeom>
              <a:avLst/>
              <a:gdLst>
                <a:gd name="connsiteX0" fmla="*/ 0 w 11253216"/>
                <a:gd name="connsiteY0" fmla="*/ 0 h 1804416"/>
                <a:gd name="connsiteX1" fmla="*/ 11253216 w 11253216"/>
                <a:gd name="connsiteY1" fmla="*/ 0 h 1804416"/>
                <a:gd name="connsiteX2" fmla="*/ 11228832 w 11253216"/>
                <a:gd name="connsiteY2" fmla="*/ 1426464 h 1804416"/>
                <a:gd name="connsiteX3" fmla="*/ 10241280 w 11253216"/>
                <a:gd name="connsiteY3" fmla="*/ 1560576 h 1804416"/>
                <a:gd name="connsiteX4" fmla="*/ 9156192 w 11253216"/>
                <a:gd name="connsiteY4" fmla="*/ 1682496 h 1804416"/>
                <a:gd name="connsiteX5" fmla="*/ 8107680 w 11253216"/>
                <a:gd name="connsiteY5" fmla="*/ 1755648 h 1804416"/>
                <a:gd name="connsiteX6" fmla="*/ 7205472 w 11253216"/>
                <a:gd name="connsiteY6" fmla="*/ 1780032 h 1804416"/>
                <a:gd name="connsiteX7" fmla="*/ 6193536 w 11253216"/>
                <a:gd name="connsiteY7" fmla="*/ 1804416 h 1804416"/>
                <a:gd name="connsiteX8" fmla="*/ 5644896 w 11253216"/>
                <a:gd name="connsiteY8" fmla="*/ 1804416 h 1804416"/>
                <a:gd name="connsiteX9" fmla="*/ 5010912 w 11253216"/>
                <a:gd name="connsiteY9" fmla="*/ 1804416 h 1804416"/>
                <a:gd name="connsiteX10" fmla="*/ 3986784 w 11253216"/>
                <a:gd name="connsiteY10" fmla="*/ 1767840 h 1804416"/>
                <a:gd name="connsiteX11" fmla="*/ 3060192 w 11253216"/>
                <a:gd name="connsiteY11" fmla="*/ 1706880 h 1804416"/>
                <a:gd name="connsiteX12" fmla="*/ 2170176 w 11253216"/>
                <a:gd name="connsiteY12" fmla="*/ 1633728 h 1804416"/>
                <a:gd name="connsiteX13" fmla="*/ 1133856 w 11253216"/>
                <a:gd name="connsiteY13" fmla="*/ 1548384 h 1804416"/>
                <a:gd name="connsiteX14" fmla="*/ 0 w 11253216"/>
                <a:gd name="connsiteY14" fmla="*/ 1389888 h 1804416"/>
                <a:gd name="connsiteX15" fmla="*/ 0 w 11253216"/>
                <a:gd name="connsiteY15" fmla="*/ 0 h 1804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253216" h="1804416">
                  <a:moveTo>
                    <a:pt x="0" y="0"/>
                  </a:moveTo>
                  <a:lnTo>
                    <a:pt x="11253216" y="0"/>
                  </a:lnTo>
                  <a:lnTo>
                    <a:pt x="11228832" y="1426464"/>
                  </a:lnTo>
                  <a:lnTo>
                    <a:pt x="10241280" y="1560576"/>
                  </a:lnTo>
                  <a:lnTo>
                    <a:pt x="9156192" y="1682496"/>
                  </a:lnTo>
                  <a:lnTo>
                    <a:pt x="8107680" y="1755648"/>
                  </a:lnTo>
                  <a:lnTo>
                    <a:pt x="7205472" y="1780032"/>
                  </a:lnTo>
                  <a:lnTo>
                    <a:pt x="6193536" y="1804416"/>
                  </a:lnTo>
                  <a:lnTo>
                    <a:pt x="5644896" y="1804416"/>
                  </a:lnTo>
                  <a:lnTo>
                    <a:pt x="5010912" y="1804416"/>
                  </a:lnTo>
                  <a:lnTo>
                    <a:pt x="3986784" y="1767840"/>
                  </a:lnTo>
                  <a:lnTo>
                    <a:pt x="3060192" y="1706880"/>
                  </a:lnTo>
                  <a:lnTo>
                    <a:pt x="2170176" y="1633728"/>
                  </a:lnTo>
                  <a:lnTo>
                    <a:pt x="1133856" y="1548384"/>
                  </a:lnTo>
                  <a:lnTo>
                    <a:pt x="0" y="138988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F1165"/>
                </a:gs>
                <a:gs pos="28000">
                  <a:schemeClr val="accent1">
                    <a:lumMod val="89000"/>
                  </a:schemeClr>
                </a:gs>
                <a:gs pos="69000">
                  <a:schemeClr val="accent1">
                    <a:lumMod val="75000"/>
                  </a:schemeClr>
                </a:gs>
                <a:gs pos="97000">
                  <a:schemeClr val="accent1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1D4EE51-53C9-7644-B318-7CC5BB6F23CD}"/>
                </a:ext>
              </a:extLst>
            </p:cNvPr>
            <p:cNvSpPr/>
            <p:nvPr/>
          </p:nvSpPr>
          <p:spPr>
            <a:xfrm>
              <a:off x="10436352" y="0"/>
              <a:ext cx="682752" cy="10504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E5462DF-2C35-C448-A2F7-E75DA685C5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2032" y="586228"/>
              <a:ext cx="1200912" cy="1200912"/>
            </a:xfrm>
            <a:prstGeom prst="rect">
              <a:avLst/>
            </a:prstGeom>
          </p:spPr>
        </p:pic>
      </p:grp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C175134-4FC6-5F4A-B8D9-8F3975CEAF67}"/>
              </a:ext>
            </a:extLst>
          </p:cNvPr>
          <p:cNvSpPr txBox="1">
            <a:spLocks/>
          </p:cNvSpPr>
          <p:nvPr/>
        </p:nvSpPr>
        <p:spPr>
          <a:xfrm>
            <a:off x="2263108" y="2787944"/>
            <a:ext cx="7665784" cy="29397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400" b="1" dirty="0">
                <a:solidFill>
                  <a:schemeClr val="accent1">
                    <a:lumMod val="75000"/>
                  </a:schemeClr>
                </a:solidFill>
              </a:rPr>
              <a:t>Scheduling and Calendars</a:t>
            </a:r>
            <a:endParaRPr lang="en-US" sz="5600" b="1" dirty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endParaRPr lang="en-US" sz="1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947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C85D02-3444-2D42-A314-C73C681D35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7600" y="2385400"/>
            <a:ext cx="9535743" cy="4570574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en-US" sz="2400" dirty="0"/>
              <a:t>How much time should you reserve?</a:t>
            </a:r>
          </a:p>
          <a:p>
            <a:pPr marL="0" lvl="0" indent="0">
              <a:buNone/>
            </a:pPr>
            <a:endParaRPr lang="en-US" sz="2400" dirty="0"/>
          </a:p>
          <a:p>
            <a:pPr marL="0" lvl="0" indent="0">
              <a:buNone/>
            </a:pPr>
            <a:endParaRPr lang="en-US" sz="2400" dirty="0"/>
          </a:p>
          <a:p>
            <a:pPr marL="0" lvl="0" indent="0">
              <a:buNone/>
            </a:pPr>
            <a:endParaRPr lang="en-US" sz="2400" dirty="0"/>
          </a:p>
          <a:p>
            <a:pPr marL="0" lvl="0" indent="0">
              <a:buNone/>
            </a:pPr>
            <a:endParaRPr lang="en-US" sz="2400" dirty="0"/>
          </a:p>
          <a:p>
            <a:pPr marL="0" lvl="0" indent="0">
              <a:buNone/>
            </a:pPr>
            <a:endParaRPr lang="en-US" sz="2400" dirty="0"/>
          </a:p>
          <a:p>
            <a:pPr lvl="2"/>
            <a:endParaRPr lang="en-US" sz="2000" dirty="0"/>
          </a:p>
          <a:p>
            <a:pPr lvl="2"/>
            <a:endParaRPr lang="en-US" sz="2000" dirty="0"/>
          </a:p>
          <a:p>
            <a:pPr lvl="2"/>
            <a:r>
              <a:rPr lang="en-US" sz="2000" dirty="0"/>
              <a:t>Example for EPM with 20 mice: </a:t>
            </a:r>
            <a:r>
              <a:rPr lang="en-US" sz="2000" u="sng" dirty="0"/>
              <a:t>30 min + (5 + 2 min)*20 mice +30 min= 200 min </a:t>
            </a:r>
            <a:r>
              <a:rPr lang="en-US" sz="2000" dirty="0"/>
              <a:t>= book 3.5 </a:t>
            </a:r>
            <a:r>
              <a:rPr lang="en-US" sz="2000" dirty="0" err="1"/>
              <a:t>hrs</a:t>
            </a:r>
            <a:r>
              <a:rPr lang="en-US" sz="2000" dirty="0"/>
              <a:t> (round up to the nearest 15 min increment) </a:t>
            </a:r>
            <a:endParaRPr lang="en-US" sz="1800" dirty="0"/>
          </a:p>
          <a:p>
            <a:r>
              <a:rPr lang="en-US" sz="2200" dirty="0"/>
              <a:t>If you are unsure, please OVER estimate to avoid running late and into another users time slot</a:t>
            </a:r>
          </a:p>
          <a:p>
            <a:pPr lvl="1"/>
            <a:r>
              <a:rPr lang="en-US" sz="2000" dirty="0"/>
              <a:t>After you finish, edit the calendar for ACTUAL usage time, for billing purposes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D2F3DB0-2247-C64F-A324-A335CD5BC2D0}"/>
              </a:ext>
            </a:extLst>
          </p:cNvPr>
          <p:cNvGrpSpPr/>
          <p:nvPr/>
        </p:nvGrpSpPr>
        <p:grpSpPr>
          <a:xfrm>
            <a:off x="469392" y="0"/>
            <a:ext cx="11253216" cy="2287426"/>
            <a:chOff x="469392" y="0"/>
            <a:chExt cx="11253216" cy="2287426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07B9E525-A0E0-7F4F-9CB2-FF4EF9655FAB}"/>
                </a:ext>
              </a:extLst>
            </p:cNvPr>
            <p:cNvSpPr/>
            <p:nvPr/>
          </p:nvSpPr>
          <p:spPr>
            <a:xfrm>
              <a:off x="469392" y="483010"/>
              <a:ext cx="11253216" cy="1804416"/>
            </a:xfrm>
            <a:custGeom>
              <a:avLst/>
              <a:gdLst>
                <a:gd name="connsiteX0" fmla="*/ 0 w 11253216"/>
                <a:gd name="connsiteY0" fmla="*/ 0 h 1804416"/>
                <a:gd name="connsiteX1" fmla="*/ 11253216 w 11253216"/>
                <a:gd name="connsiteY1" fmla="*/ 0 h 1804416"/>
                <a:gd name="connsiteX2" fmla="*/ 11228832 w 11253216"/>
                <a:gd name="connsiteY2" fmla="*/ 1426464 h 1804416"/>
                <a:gd name="connsiteX3" fmla="*/ 10241280 w 11253216"/>
                <a:gd name="connsiteY3" fmla="*/ 1560576 h 1804416"/>
                <a:gd name="connsiteX4" fmla="*/ 9156192 w 11253216"/>
                <a:gd name="connsiteY4" fmla="*/ 1682496 h 1804416"/>
                <a:gd name="connsiteX5" fmla="*/ 8107680 w 11253216"/>
                <a:gd name="connsiteY5" fmla="*/ 1755648 h 1804416"/>
                <a:gd name="connsiteX6" fmla="*/ 7205472 w 11253216"/>
                <a:gd name="connsiteY6" fmla="*/ 1780032 h 1804416"/>
                <a:gd name="connsiteX7" fmla="*/ 6193536 w 11253216"/>
                <a:gd name="connsiteY7" fmla="*/ 1804416 h 1804416"/>
                <a:gd name="connsiteX8" fmla="*/ 5644896 w 11253216"/>
                <a:gd name="connsiteY8" fmla="*/ 1804416 h 1804416"/>
                <a:gd name="connsiteX9" fmla="*/ 5010912 w 11253216"/>
                <a:gd name="connsiteY9" fmla="*/ 1804416 h 1804416"/>
                <a:gd name="connsiteX10" fmla="*/ 3986784 w 11253216"/>
                <a:gd name="connsiteY10" fmla="*/ 1767840 h 1804416"/>
                <a:gd name="connsiteX11" fmla="*/ 3060192 w 11253216"/>
                <a:gd name="connsiteY11" fmla="*/ 1706880 h 1804416"/>
                <a:gd name="connsiteX12" fmla="*/ 2170176 w 11253216"/>
                <a:gd name="connsiteY12" fmla="*/ 1633728 h 1804416"/>
                <a:gd name="connsiteX13" fmla="*/ 1133856 w 11253216"/>
                <a:gd name="connsiteY13" fmla="*/ 1548384 h 1804416"/>
                <a:gd name="connsiteX14" fmla="*/ 0 w 11253216"/>
                <a:gd name="connsiteY14" fmla="*/ 1389888 h 1804416"/>
                <a:gd name="connsiteX15" fmla="*/ 0 w 11253216"/>
                <a:gd name="connsiteY15" fmla="*/ 0 h 1804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253216" h="1804416">
                  <a:moveTo>
                    <a:pt x="0" y="0"/>
                  </a:moveTo>
                  <a:lnTo>
                    <a:pt x="11253216" y="0"/>
                  </a:lnTo>
                  <a:lnTo>
                    <a:pt x="11228832" y="1426464"/>
                  </a:lnTo>
                  <a:lnTo>
                    <a:pt x="10241280" y="1560576"/>
                  </a:lnTo>
                  <a:lnTo>
                    <a:pt x="9156192" y="1682496"/>
                  </a:lnTo>
                  <a:lnTo>
                    <a:pt x="8107680" y="1755648"/>
                  </a:lnTo>
                  <a:lnTo>
                    <a:pt x="7205472" y="1780032"/>
                  </a:lnTo>
                  <a:lnTo>
                    <a:pt x="6193536" y="1804416"/>
                  </a:lnTo>
                  <a:lnTo>
                    <a:pt x="5644896" y="1804416"/>
                  </a:lnTo>
                  <a:lnTo>
                    <a:pt x="5010912" y="1804416"/>
                  </a:lnTo>
                  <a:lnTo>
                    <a:pt x="3986784" y="1767840"/>
                  </a:lnTo>
                  <a:lnTo>
                    <a:pt x="3060192" y="1706880"/>
                  </a:lnTo>
                  <a:lnTo>
                    <a:pt x="2170176" y="1633728"/>
                  </a:lnTo>
                  <a:lnTo>
                    <a:pt x="1133856" y="1548384"/>
                  </a:lnTo>
                  <a:lnTo>
                    <a:pt x="0" y="138988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F1165"/>
                </a:gs>
                <a:gs pos="28000">
                  <a:schemeClr val="accent1">
                    <a:lumMod val="89000"/>
                  </a:schemeClr>
                </a:gs>
                <a:gs pos="69000">
                  <a:schemeClr val="accent1">
                    <a:lumMod val="75000"/>
                  </a:schemeClr>
                </a:gs>
                <a:gs pos="97000">
                  <a:schemeClr val="accent1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1D4EE51-53C9-7644-B318-7CC5BB6F23CD}"/>
                </a:ext>
              </a:extLst>
            </p:cNvPr>
            <p:cNvSpPr/>
            <p:nvPr/>
          </p:nvSpPr>
          <p:spPr>
            <a:xfrm>
              <a:off x="10436352" y="0"/>
              <a:ext cx="682752" cy="10504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E5462DF-2C35-C448-A2F7-E75DA685C5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2032" y="586228"/>
              <a:ext cx="1200912" cy="1200912"/>
            </a:xfrm>
            <a:prstGeom prst="rect">
              <a:avLst/>
            </a:prstGeom>
          </p:spPr>
        </p:pic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DE411A52-EFCE-2F4C-BF93-644393336BC2}"/>
              </a:ext>
            </a:extLst>
          </p:cNvPr>
          <p:cNvSpPr txBox="1">
            <a:spLocks/>
          </p:cNvSpPr>
          <p:nvPr/>
        </p:nvSpPr>
        <p:spPr>
          <a:xfrm>
            <a:off x="797115" y="479720"/>
            <a:ext cx="8761413" cy="70696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400" b="1" dirty="0"/>
              <a:t>Scheduling &amp; Calendars-    Reservations</a:t>
            </a:r>
            <a:endParaRPr lang="en-US" sz="3200" b="1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66600AA-93DE-9B45-90CF-CA37053D735A}"/>
              </a:ext>
            </a:extLst>
          </p:cNvPr>
          <p:cNvGrpSpPr/>
          <p:nvPr/>
        </p:nvGrpSpPr>
        <p:grpSpPr>
          <a:xfrm>
            <a:off x="2895457" y="2722492"/>
            <a:ext cx="6401086" cy="2433231"/>
            <a:chOff x="2815669" y="3118189"/>
            <a:chExt cx="5819214" cy="2433231"/>
          </a:xfrm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818D953B-B688-394D-9330-C7A7BB0DA41F}"/>
                </a:ext>
              </a:extLst>
            </p:cNvPr>
            <p:cNvSpPr/>
            <p:nvPr/>
          </p:nvSpPr>
          <p:spPr>
            <a:xfrm>
              <a:off x="3116916" y="3118189"/>
              <a:ext cx="5517967" cy="560672"/>
            </a:xfrm>
            <a:custGeom>
              <a:avLst/>
              <a:gdLst>
                <a:gd name="connsiteX0" fmla="*/ 0 w 5517967"/>
                <a:gd name="connsiteY0" fmla="*/ 0 h 420926"/>
                <a:gd name="connsiteX1" fmla="*/ 5307504 w 5517967"/>
                <a:gd name="connsiteY1" fmla="*/ 0 h 420926"/>
                <a:gd name="connsiteX2" fmla="*/ 5517967 w 5517967"/>
                <a:gd name="connsiteY2" fmla="*/ 210463 h 420926"/>
                <a:gd name="connsiteX3" fmla="*/ 5307504 w 5517967"/>
                <a:gd name="connsiteY3" fmla="*/ 420926 h 420926"/>
                <a:gd name="connsiteX4" fmla="*/ 0 w 5517967"/>
                <a:gd name="connsiteY4" fmla="*/ 420926 h 420926"/>
                <a:gd name="connsiteX5" fmla="*/ 0 w 5517967"/>
                <a:gd name="connsiteY5" fmla="*/ 0 h 420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17967" h="420926">
                  <a:moveTo>
                    <a:pt x="5517967" y="420925"/>
                  </a:moveTo>
                  <a:lnTo>
                    <a:pt x="210463" y="420925"/>
                  </a:lnTo>
                  <a:lnTo>
                    <a:pt x="0" y="210463"/>
                  </a:lnTo>
                  <a:lnTo>
                    <a:pt x="210463" y="1"/>
                  </a:lnTo>
                  <a:lnTo>
                    <a:pt x="5517967" y="1"/>
                  </a:lnTo>
                  <a:lnTo>
                    <a:pt x="5517967" y="420925"/>
                  </a:lnTo>
                  <a:close/>
                </a:path>
              </a:pathLst>
            </a:custGeom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3">
              <a:schemeClr val="dk2">
                <a:hueOff val="0"/>
                <a:satOff val="0"/>
                <a:lumOff val="0"/>
                <a:alphaOff val="0"/>
              </a:schemeClr>
            </a:fillRef>
            <a:effectRef idx="2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1517" tIns="53341" rIns="99568" bIns="53341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b="0" i="0" u="sng" kern="1200" dirty="0"/>
                <a:t>Animal acclimation time and equipment setup</a:t>
              </a:r>
              <a:r>
                <a:rPr lang="en-US" sz="1400" b="0" i="0" kern="1200" dirty="0"/>
                <a:t> </a:t>
              </a: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100" b="0" i="0" kern="1200" dirty="0"/>
                <a:t>(likely 30 min to 1 </a:t>
              </a:r>
              <a:r>
                <a:rPr lang="en-US" sz="1100" b="0" i="0" kern="1200" dirty="0" err="1"/>
                <a:t>hr</a:t>
              </a:r>
              <a:r>
                <a:rPr lang="en-US" sz="1100" b="0" i="0" kern="1200" dirty="0"/>
                <a:t>)</a:t>
              </a:r>
              <a:endParaRPr lang="en-US" sz="1100" kern="1200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2145630-1B2A-7240-B67F-83CADE49821A}"/>
                </a:ext>
              </a:extLst>
            </p:cNvPr>
            <p:cNvSpPr/>
            <p:nvPr/>
          </p:nvSpPr>
          <p:spPr>
            <a:xfrm>
              <a:off x="2815669" y="3155007"/>
              <a:ext cx="548627" cy="562027"/>
            </a:xfrm>
            <a:prstGeom prst="ellipse">
              <a:avLst/>
            </a:prstGeom>
            <a:blipFill>
              <a:blip r:embed="rId3"/>
              <a:srcRect/>
              <a:stretch>
                <a:fillRect/>
              </a:stretch>
            </a:blipFill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dk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B3DDE05D-E345-8941-83AC-813B11023FC8}"/>
                </a:ext>
              </a:extLst>
            </p:cNvPr>
            <p:cNvSpPr/>
            <p:nvPr/>
          </p:nvSpPr>
          <p:spPr>
            <a:xfrm>
              <a:off x="3102818" y="3742792"/>
              <a:ext cx="5517967" cy="560672"/>
            </a:xfrm>
            <a:custGeom>
              <a:avLst/>
              <a:gdLst>
                <a:gd name="connsiteX0" fmla="*/ 0 w 5517967"/>
                <a:gd name="connsiteY0" fmla="*/ 0 h 417861"/>
                <a:gd name="connsiteX1" fmla="*/ 5309037 w 5517967"/>
                <a:gd name="connsiteY1" fmla="*/ 0 h 417861"/>
                <a:gd name="connsiteX2" fmla="*/ 5517967 w 5517967"/>
                <a:gd name="connsiteY2" fmla="*/ 208931 h 417861"/>
                <a:gd name="connsiteX3" fmla="*/ 5309037 w 5517967"/>
                <a:gd name="connsiteY3" fmla="*/ 417861 h 417861"/>
                <a:gd name="connsiteX4" fmla="*/ 0 w 5517967"/>
                <a:gd name="connsiteY4" fmla="*/ 417861 h 417861"/>
                <a:gd name="connsiteX5" fmla="*/ 0 w 5517967"/>
                <a:gd name="connsiteY5" fmla="*/ 0 h 417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17967" h="417861">
                  <a:moveTo>
                    <a:pt x="5517967" y="417860"/>
                  </a:moveTo>
                  <a:lnTo>
                    <a:pt x="208930" y="417860"/>
                  </a:lnTo>
                  <a:lnTo>
                    <a:pt x="0" y="208930"/>
                  </a:lnTo>
                  <a:lnTo>
                    <a:pt x="208930" y="1"/>
                  </a:lnTo>
                  <a:lnTo>
                    <a:pt x="5517967" y="1"/>
                  </a:lnTo>
                  <a:lnTo>
                    <a:pt x="5517967" y="417860"/>
                  </a:lnTo>
                  <a:close/>
                </a:path>
              </a:pathLst>
            </a:custGeom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3">
              <a:schemeClr val="dk2">
                <a:hueOff val="0"/>
                <a:satOff val="0"/>
                <a:lumOff val="0"/>
                <a:alphaOff val="0"/>
              </a:schemeClr>
            </a:fillRef>
            <a:effectRef idx="2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0751" tIns="53341" rIns="99568" bIns="53341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b="0" i="0" u="sng" kern="1200" dirty="0"/>
                <a:t>Assay duration </a:t>
              </a: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100" b="0" i="0" kern="1200" dirty="0"/>
                <a:t>(i.e., 5 min for elevated plus maze)</a:t>
              </a:r>
              <a:endParaRPr lang="en-US" sz="1100" kern="120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F3A70CB-6776-2E4E-BF7F-C8EC69C20AFE}"/>
                </a:ext>
              </a:extLst>
            </p:cNvPr>
            <p:cNvSpPr/>
            <p:nvPr/>
          </p:nvSpPr>
          <p:spPr>
            <a:xfrm>
              <a:off x="2824225" y="3733425"/>
              <a:ext cx="540071" cy="562027"/>
            </a:xfrm>
            <a:prstGeom prst="ellipse">
              <a:avLst/>
            </a:prstGeom>
            <a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3000" r="-3000"/>
              </a:stretch>
            </a:blipFill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dk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930D687B-3848-7E40-8EC5-1ABF673AD6C5}"/>
                </a:ext>
              </a:extLst>
            </p:cNvPr>
            <p:cNvSpPr/>
            <p:nvPr/>
          </p:nvSpPr>
          <p:spPr>
            <a:xfrm>
              <a:off x="3102819" y="4350215"/>
              <a:ext cx="5517967" cy="560672"/>
            </a:xfrm>
            <a:custGeom>
              <a:avLst/>
              <a:gdLst>
                <a:gd name="connsiteX0" fmla="*/ 0 w 5517967"/>
                <a:gd name="connsiteY0" fmla="*/ 0 h 444112"/>
                <a:gd name="connsiteX1" fmla="*/ 5295911 w 5517967"/>
                <a:gd name="connsiteY1" fmla="*/ 0 h 444112"/>
                <a:gd name="connsiteX2" fmla="*/ 5517967 w 5517967"/>
                <a:gd name="connsiteY2" fmla="*/ 222056 h 444112"/>
                <a:gd name="connsiteX3" fmla="*/ 5295911 w 5517967"/>
                <a:gd name="connsiteY3" fmla="*/ 444112 h 444112"/>
                <a:gd name="connsiteX4" fmla="*/ 0 w 5517967"/>
                <a:gd name="connsiteY4" fmla="*/ 444112 h 444112"/>
                <a:gd name="connsiteX5" fmla="*/ 0 w 5517967"/>
                <a:gd name="connsiteY5" fmla="*/ 0 h 444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17967" h="444112">
                  <a:moveTo>
                    <a:pt x="5517967" y="444111"/>
                  </a:moveTo>
                  <a:lnTo>
                    <a:pt x="222056" y="444111"/>
                  </a:lnTo>
                  <a:lnTo>
                    <a:pt x="0" y="222056"/>
                  </a:lnTo>
                  <a:lnTo>
                    <a:pt x="222056" y="1"/>
                  </a:lnTo>
                  <a:lnTo>
                    <a:pt x="5517967" y="1"/>
                  </a:lnTo>
                  <a:lnTo>
                    <a:pt x="5517967" y="444111"/>
                  </a:lnTo>
                  <a:close/>
                </a:path>
              </a:pathLst>
            </a:custGeom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3">
              <a:schemeClr val="dk2">
                <a:hueOff val="0"/>
                <a:satOff val="0"/>
                <a:lumOff val="0"/>
                <a:alphaOff val="0"/>
              </a:schemeClr>
            </a:fillRef>
            <a:effectRef idx="2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7314" tIns="53341" rIns="99568" bIns="5334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b="0" i="0" u="sng" kern="1200" dirty="0"/>
                <a:t>Changeover between animals</a:t>
              </a:r>
              <a:r>
                <a:rPr lang="en-US" sz="1400" b="0" i="0" kern="1200" dirty="0"/>
                <a:t> </a:t>
              </a: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100" b="0" i="0" kern="1200" dirty="0"/>
                <a:t>(i.e., 2 min for cleaning and resetting the camera)</a:t>
              </a:r>
              <a:endParaRPr lang="en-US" sz="1100" kern="1200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5F6A9276-4FD1-084B-916C-DD58A8BB1F1A}"/>
                </a:ext>
              </a:extLst>
            </p:cNvPr>
            <p:cNvSpPr/>
            <p:nvPr/>
          </p:nvSpPr>
          <p:spPr>
            <a:xfrm>
              <a:off x="2824225" y="4359383"/>
              <a:ext cx="540071" cy="562027"/>
            </a:xfrm>
            <a:prstGeom prst="ellipse">
              <a:avLst/>
            </a:prstGeom>
            <a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4000" r="-4000"/>
              </a:stretch>
            </a:blipFill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dk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B4016167-D10A-D94D-B39B-447957FF5D07}"/>
                </a:ext>
              </a:extLst>
            </p:cNvPr>
            <p:cNvSpPr/>
            <p:nvPr/>
          </p:nvSpPr>
          <p:spPr>
            <a:xfrm>
              <a:off x="3108360" y="4962403"/>
              <a:ext cx="5517967" cy="560672"/>
            </a:xfrm>
            <a:custGeom>
              <a:avLst/>
              <a:gdLst>
                <a:gd name="connsiteX0" fmla="*/ 0 w 5517967"/>
                <a:gd name="connsiteY0" fmla="*/ 0 h 425108"/>
                <a:gd name="connsiteX1" fmla="*/ 5305413 w 5517967"/>
                <a:gd name="connsiteY1" fmla="*/ 0 h 425108"/>
                <a:gd name="connsiteX2" fmla="*/ 5517967 w 5517967"/>
                <a:gd name="connsiteY2" fmla="*/ 212554 h 425108"/>
                <a:gd name="connsiteX3" fmla="*/ 5305413 w 5517967"/>
                <a:gd name="connsiteY3" fmla="*/ 425108 h 425108"/>
                <a:gd name="connsiteX4" fmla="*/ 0 w 5517967"/>
                <a:gd name="connsiteY4" fmla="*/ 425108 h 425108"/>
                <a:gd name="connsiteX5" fmla="*/ 0 w 5517967"/>
                <a:gd name="connsiteY5" fmla="*/ 0 h 425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17967" h="425108">
                  <a:moveTo>
                    <a:pt x="5517967" y="425107"/>
                  </a:moveTo>
                  <a:lnTo>
                    <a:pt x="212554" y="425107"/>
                  </a:lnTo>
                  <a:lnTo>
                    <a:pt x="0" y="212554"/>
                  </a:lnTo>
                  <a:lnTo>
                    <a:pt x="212554" y="1"/>
                  </a:lnTo>
                  <a:lnTo>
                    <a:pt x="5517967" y="1"/>
                  </a:lnTo>
                  <a:lnTo>
                    <a:pt x="5517967" y="425107"/>
                  </a:lnTo>
                  <a:close/>
                </a:path>
              </a:pathLst>
            </a:custGeom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3">
              <a:schemeClr val="dk2">
                <a:hueOff val="0"/>
                <a:satOff val="0"/>
                <a:lumOff val="0"/>
                <a:alphaOff val="0"/>
              </a:schemeClr>
            </a:fillRef>
            <a:effectRef idx="2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2563" tIns="53341" rIns="99568" bIns="5334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b="0" i="0" u="sng" kern="1200" dirty="0"/>
                <a:t>Cleanup and equipment takedown </a:t>
              </a: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100" b="0" i="0" kern="1200" dirty="0"/>
                <a:t>(likely 15-30 min)</a:t>
              </a:r>
              <a:endParaRPr lang="en-US" sz="1100" kern="1200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0E7FA911-5009-0E4B-B77D-4CBAD2473CBE}"/>
                </a:ext>
              </a:extLst>
            </p:cNvPr>
            <p:cNvSpPr/>
            <p:nvPr/>
          </p:nvSpPr>
          <p:spPr>
            <a:xfrm>
              <a:off x="2824225" y="4985341"/>
              <a:ext cx="540071" cy="566079"/>
            </a:xfrm>
            <a:prstGeom prst="ellipse">
              <a:avLst/>
            </a:prstGeom>
            <a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5000" r="-5000"/>
              </a:stretch>
            </a:blipFill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dk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2">
                <a:hueOff val="0"/>
                <a:satOff val="0"/>
                <a:lumOff val="0"/>
                <a:alphaOff val="0"/>
              </a:schemeClr>
            </a:fontRef>
          </p:style>
        </p:sp>
      </p:grpSp>
    </p:spTree>
    <p:extLst>
      <p:ext uri="{BB962C8B-B14F-4D97-AF65-F5344CB8AC3E}">
        <p14:creationId xmlns:p14="http://schemas.microsoft.com/office/powerpoint/2010/main" val="2774984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D2F3DB0-2247-C64F-A324-A335CD5BC2D0}"/>
              </a:ext>
            </a:extLst>
          </p:cNvPr>
          <p:cNvGrpSpPr/>
          <p:nvPr/>
        </p:nvGrpSpPr>
        <p:grpSpPr>
          <a:xfrm>
            <a:off x="469392" y="0"/>
            <a:ext cx="11253216" cy="2287426"/>
            <a:chOff x="469392" y="0"/>
            <a:chExt cx="11253216" cy="2287426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07B9E525-A0E0-7F4F-9CB2-FF4EF9655FAB}"/>
                </a:ext>
              </a:extLst>
            </p:cNvPr>
            <p:cNvSpPr/>
            <p:nvPr/>
          </p:nvSpPr>
          <p:spPr>
            <a:xfrm>
              <a:off x="469392" y="483010"/>
              <a:ext cx="11253216" cy="1804416"/>
            </a:xfrm>
            <a:custGeom>
              <a:avLst/>
              <a:gdLst>
                <a:gd name="connsiteX0" fmla="*/ 0 w 11253216"/>
                <a:gd name="connsiteY0" fmla="*/ 0 h 1804416"/>
                <a:gd name="connsiteX1" fmla="*/ 11253216 w 11253216"/>
                <a:gd name="connsiteY1" fmla="*/ 0 h 1804416"/>
                <a:gd name="connsiteX2" fmla="*/ 11228832 w 11253216"/>
                <a:gd name="connsiteY2" fmla="*/ 1426464 h 1804416"/>
                <a:gd name="connsiteX3" fmla="*/ 10241280 w 11253216"/>
                <a:gd name="connsiteY3" fmla="*/ 1560576 h 1804416"/>
                <a:gd name="connsiteX4" fmla="*/ 9156192 w 11253216"/>
                <a:gd name="connsiteY4" fmla="*/ 1682496 h 1804416"/>
                <a:gd name="connsiteX5" fmla="*/ 8107680 w 11253216"/>
                <a:gd name="connsiteY5" fmla="*/ 1755648 h 1804416"/>
                <a:gd name="connsiteX6" fmla="*/ 7205472 w 11253216"/>
                <a:gd name="connsiteY6" fmla="*/ 1780032 h 1804416"/>
                <a:gd name="connsiteX7" fmla="*/ 6193536 w 11253216"/>
                <a:gd name="connsiteY7" fmla="*/ 1804416 h 1804416"/>
                <a:gd name="connsiteX8" fmla="*/ 5644896 w 11253216"/>
                <a:gd name="connsiteY8" fmla="*/ 1804416 h 1804416"/>
                <a:gd name="connsiteX9" fmla="*/ 5010912 w 11253216"/>
                <a:gd name="connsiteY9" fmla="*/ 1804416 h 1804416"/>
                <a:gd name="connsiteX10" fmla="*/ 3986784 w 11253216"/>
                <a:gd name="connsiteY10" fmla="*/ 1767840 h 1804416"/>
                <a:gd name="connsiteX11" fmla="*/ 3060192 w 11253216"/>
                <a:gd name="connsiteY11" fmla="*/ 1706880 h 1804416"/>
                <a:gd name="connsiteX12" fmla="*/ 2170176 w 11253216"/>
                <a:gd name="connsiteY12" fmla="*/ 1633728 h 1804416"/>
                <a:gd name="connsiteX13" fmla="*/ 1133856 w 11253216"/>
                <a:gd name="connsiteY13" fmla="*/ 1548384 h 1804416"/>
                <a:gd name="connsiteX14" fmla="*/ 0 w 11253216"/>
                <a:gd name="connsiteY14" fmla="*/ 1389888 h 1804416"/>
                <a:gd name="connsiteX15" fmla="*/ 0 w 11253216"/>
                <a:gd name="connsiteY15" fmla="*/ 0 h 1804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253216" h="1804416">
                  <a:moveTo>
                    <a:pt x="0" y="0"/>
                  </a:moveTo>
                  <a:lnTo>
                    <a:pt x="11253216" y="0"/>
                  </a:lnTo>
                  <a:lnTo>
                    <a:pt x="11228832" y="1426464"/>
                  </a:lnTo>
                  <a:lnTo>
                    <a:pt x="10241280" y="1560576"/>
                  </a:lnTo>
                  <a:lnTo>
                    <a:pt x="9156192" y="1682496"/>
                  </a:lnTo>
                  <a:lnTo>
                    <a:pt x="8107680" y="1755648"/>
                  </a:lnTo>
                  <a:lnTo>
                    <a:pt x="7205472" y="1780032"/>
                  </a:lnTo>
                  <a:lnTo>
                    <a:pt x="6193536" y="1804416"/>
                  </a:lnTo>
                  <a:lnTo>
                    <a:pt x="5644896" y="1804416"/>
                  </a:lnTo>
                  <a:lnTo>
                    <a:pt x="5010912" y="1804416"/>
                  </a:lnTo>
                  <a:lnTo>
                    <a:pt x="3986784" y="1767840"/>
                  </a:lnTo>
                  <a:lnTo>
                    <a:pt x="3060192" y="1706880"/>
                  </a:lnTo>
                  <a:lnTo>
                    <a:pt x="2170176" y="1633728"/>
                  </a:lnTo>
                  <a:lnTo>
                    <a:pt x="1133856" y="1548384"/>
                  </a:lnTo>
                  <a:lnTo>
                    <a:pt x="0" y="138988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F1165"/>
                </a:gs>
                <a:gs pos="28000">
                  <a:schemeClr val="accent1">
                    <a:lumMod val="89000"/>
                  </a:schemeClr>
                </a:gs>
                <a:gs pos="69000">
                  <a:schemeClr val="accent1">
                    <a:lumMod val="75000"/>
                  </a:schemeClr>
                </a:gs>
                <a:gs pos="97000">
                  <a:schemeClr val="accent1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1D4EE51-53C9-7644-B318-7CC5BB6F23CD}"/>
                </a:ext>
              </a:extLst>
            </p:cNvPr>
            <p:cNvSpPr/>
            <p:nvPr/>
          </p:nvSpPr>
          <p:spPr>
            <a:xfrm>
              <a:off x="10436352" y="0"/>
              <a:ext cx="682752" cy="10504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E5462DF-2C35-C448-A2F7-E75DA685C5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2032" y="586228"/>
              <a:ext cx="1200912" cy="1200912"/>
            </a:xfrm>
            <a:prstGeom prst="rect">
              <a:avLst/>
            </a:prstGeom>
          </p:spPr>
        </p:pic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DE411A52-EFCE-2F4C-BF93-644393336BC2}"/>
              </a:ext>
            </a:extLst>
          </p:cNvPr>
          <p:cNvSpPr txBox="1">
            <a:spLocks/>
          </p:cNvSpPr>
          <p:nvPr/>
        </p:nvSpPr>
        <p:spPr>
          <a:xfrm>
            <a:off x="797115" y="697017"/>
            <a:ext cx="8761413" cy="70696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400" b="1" dirty="0"/>
              <a:t>Scheduling &amp; Calendars</a:t>
            </a:r>
            <a:endParaRPr lang="en-US" sz="3200" b="1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C175134-4FC6-5F4A-B8D9-8F3975CEAF67}"/>
              </a:ext>
            </a:extLst>
          </p:cNvPr>
          <p:cNvSpPr txBox="1">
            <a:spLocks/>
          </p:cNvSpPr>
          <p:nvPr/>
        </p:nvSpPr>
        <p:spPr>
          <a:xfrm>
            <a:off x="316992" y="3280813"/>
            <a:ext cx="11405616" cy="319107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ctr">
              <a:buNone/>
            </a:pPr>
            <a:r>
              <a:rPr lang="en-US" sz="2400" dirty="0">
                <a:solidFill>
                  <a:schemeClr val="tx1"/>
                </a:solidFill>
              </a:rPr>
              <a:t>Our billing is based on self-reported use in the calendars.</a:t>
            </a:r>
          </a:p>
          <a:p>
            <a:pPr marL="457200" lvl="1" indent="0" algn="ctr">
              <a:buNone/>
            </a:pPr>
            <a:endParaRPr lang="en-US" sz="2400" dirty="0">
              <a:solidFill>
                <a:schemeClr val="tx1"/>
              </a:solidFill>
            </a:endParaRPr>
          </a:p>
          <a:p>
            <a:pPr marL="457200" lvl="1" indent="0" algn="ctr">
              <a:buNone/>
            </a:pPr>
            <a:r>
              <a:rPr lang="en-US" sz="2400" dirty="0">
                <a:solidFill>
                  <a:schemeClr val="tx1"/>
                </a:solidFill>
              </a:rPr>
              <a:t>We are operating on the Honor System and expect our users to accurately record their usage times in the calendars.</a:t>
            </a:r>
          </a:p>
          <a:p>
            <a:pPr marL="457200" lvl="1" indent="0" algn="ctr">
              <a:buNone/>
            </a:pPr>
            <a:endParaRPr lang="en-US" sz="2400" dirty="0">
              <a:solidFill>
                <a:schemeClr val="tx1"/>
              </a:solidFill>
            </a:endParaRPr>
          </a:p>
          <a:p>
            <a:pPr marL="457200" lvl="1" indent="0" algn="ctr">
              <a:buNone/>
            </a:pPr>
            <a:r>
              <a:rPr lang="en-US" sz="2400" dirty="0">
                <a:solidFill>
                  <a:schemeClr val="tx1"/>
                </a:solidFill>
              </a:rPr>
              <a:t>If we find repeated instances of </a:t>
            </a:r>
            <a:r>
              <a:rPr lang="en-US" sz="2400" u="sng" dirty="0">
                <a:solidFill>
                  <a:schemeClr val="tx1"/>
                </a:solidFill>
              </a:rPr>
              <a:t>intentional</a:t>
            </a:r>
            <a:r>
              <a:rPr lang="en-US" sz="2400" dirty="0">
                <a:solidFill>
                  <a:schemeClr val="tx1"/>
                </a:solidFill>
              </a:rPr>
              <a:t> under-reporting, you will lose all privileges and access to BTC facilities. </a:t>
            </a:r>
          </a:p>
          <a:p>
            <a:pPr marL="457200" lvl="1" indent="0" algn="ctr">
              <a:buNone/>
            </a:pPr>
            <a:endParaRPr lang="en-US"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CE28547-B55D-844C-9ABB-FF676AF76D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349" y="1846382"/>
            <a:ext cx="3289300" cy="120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43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D2F3DB0-2247-C64F-A324-A335CD5BC2D0}"/>
              </a:ext>
            </a:extLst>
          </p:cNvPr>
          <p:cNvGrpSpPr/>
          <p:nvPr/>
        </p:nvGrpSpPr>
        <p:grpSpPr>
          <a:xfrm>
            <a:off x="469392" y="0"/>
            <a:ext cx="11253216" cy="2287426"/>
            <a:chOff x="469392" y="0"/>
            <a:chExt cx="11253216" cy="2287426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07B9E525-A0E0-7F4F-9CB2-FF4EF9655FAB}"/>
                </a:ext>
              </a:extLst>
            </p:cNvPr>
            <p:cNvSpPr/>
            <p:nvPr/>
          </p:nvSpPr>
          <p:spPr>
            <a:xfrm>
              <a:off x="469392" y="483010"/>
              <a:ext cx="11253216" cy="1804416"/>
            </a:xfrm>
            <a:custGeom>
              <a:avLst/>
              <a:gdLst>
                <a:gd name="connsiteX0" fmla="*/ 0 w 11253216"/>
                <a:gd name="connsiteY0" fmla="*/ 0 h 1804416"/>
                <a:gd name="connsiteX1" fmla="*/ 11253216 w 11253216"/>
                <a:gd name="connsiteY1" fmla="*/ 0 h 1804416"/>
                <a:gd name="connsiteX2" fmla="*/ 11228832 w 11253216"/>
                <a:gd name="connsiteY2" fmla="*/ 1426464 h 1804416"/>
                <a:gd name="connsiteX3" fmla="*/ 10241280 w 11253216"/>
                <a:gd name="connsiteY3" fmla="*/ 1560576 h 1804416"/>
                <a:gd name="connsiteX4" fmla="*/ 9156192 w 11253216"/>
                <a:gd name="connsiteY4" fmla="*/ 1682496 h 1804416"/>
                <a:gd name="connsiteX5" fmla="*/ 8107680 w 11253216"/>
                <a:gd name="connsiteY5" fmla="*/ 1755648 h 1804416"/>
                <a:gd name="connsiteX6" fmla="*/ 7205472 w 11253216"/>
                <a:gd name="connsiteY6" fmla="*/ 1780032 h 1804416"/>
                <a:gd name="connsiteX7" fmla="*/ 6193536 w 11253216"/>
                <a:gd name="connsiteY7" fmla="*/ 1804416 h 1804416"/>
                <a:gd name="connsiteX8" fmla="*/ 5644896 w 11253216"/>
                <a:gd name="connsiteY8" fmla="*/ 1804416 h 1804416"/>
                <a:gd name="connsiteX9" fmla="*/ 5010912 w 11253216"/>
                <a:gd name="connsiteY9" fmla="*/ 1804416 h 1804416"/>
                <a:gd name="connsiteX10" fmla="*/ 3986784 w 11253216"/>
                <a:gd name="connsiteY10" fmla="*/ 1767840 h 1804416"/>
                <a:gd name="connsiteX11" fmla="*/ 3060192 w 11253216"/>
                <a:gd name="connsiteY11" fmla="*/ 1706880 h 1804416"/>
                <a:gd name="connsiteX12" fmla="*/ 2170176 w 11253216"/>
                <a:gd name="connsiteY12" fmla="*/ 1633728 h 1804416"/>
                <a:gd name="connsiteX13" fmla="*/ 1133856 w 11253216"/>
                <a:gd name="connsiteY13" fmla="*/ 1548384 h 1804416"/>
                <a:gd name="connsiteX14" fmla="*/ 0 w 11253216"/>
                <a:gd name="connsiteY14" fmla="*/ 1389888 h 1804416"/>
                <a:gd name="connsiteX15" fmla="*/ 0 w 11253216"/>
                <a:gd name="connsiteY15" fmla="*/ 0 h 1804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253216" h="1804416">
                  <a:moveTo>
                    <a:pt x="0" y="0"/>
                  </a:moveTo>
                  <a:lnTo>
                    <a:pt x="11253216" y="0"/>
                  </a:lnTo>
                  <a:lnTo>
                    <a:pt x="11228832" y="1426464"/>
                  </a:lnTo>
                  <a:lnTo>
                    <a:pt x="10241280" y="1560576"/>
                  </a:lnTo>
                  <a:lnTo>
                    <a:pt x="9156192" y="1682496"/>
                  </a:lnTo>
                  <a:lnTo>
                    <a:pt x="8107680" y="1755648"/>
                  </a:lnTo>
                  <a:lnTo>
                    <a:pt x="7205472" y="1780032"/>
                  </a:lnTo>
                  <a:lnTo>
                    <a:pt x="6193536" y="1804416"/>
                  </a:lnTo>
                  <a:lnTo>
                    <a:pt x="5644896" y="1804416"/>
                  </a:lnTo>
                  <a:lnTo>
                    <a:pt x="5010912" y="1804416"/>
                  </a:lnTo>
                  <a:lnTo>
                    <a:pt x="3986784" y="1767840"/>
                  </a:lnTo>
                  <a:lnTo>
                    <a:pt x="3060192" y="1706880"/>
                  </a:lnTo>
                  <a:lnTo>
                    <a:pt x="2170176" y="1633728"/>
                  </a:lnTo>
                  <a:lnTo>
                    <a:pt x="1133856" y="1548384"/>
                  </a:lnTo>
                  <a:lnTo>
                    <a:pt x="0" y="1389888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F1165"/>
                </a:gs>
                <a:gs pos="28000">
                  <a:schemeClr val="accent1">
                    <a:lumMod val="89000"/>
                  </a:schemeClr>
                </a:gs>
                <a:gs pos="69000">
                  <a:schemeClr val="accent1">
                    <a:lumMod val="75000"/>
                  </a:schemeClr>
                </a:gs>
                <a:gs pos="97000">
                  <a:schemeClr val="accent1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1D4EE51-53C9-7644-B318-7CC5BB6F23CD}"/>
                </a:ext>
              </a:extLst>
            </p:cNvPr>
            <p:cNvSpPr/>
            <p:nvPr/>
          </p:nvSpPr>
          <p:spPr>
            <a:xfrm>
              <a:off x="10436352" y="0"/>
              <a:ext cx="682752" cy="10504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E5462DF-2C35-C448-A2F7-E75DA685C5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2032" y="586228"/>
              <a:ext cx="1200912" cy="1200912"/>
            </a:xfrm>
            <a:prstGeom prst="rect">
              <a:avLst/>
            </a:prstGeom>
          </p:spPr>
        </p:pic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DE411A52-EFCE-2F4C-BF93-644393336BC2}"/>
              </a:ext>
            </a:extLst>
          </p:cNvPr>
          <p:cNvSpPr txBox="1">
            <a:spLocks/>
          </p:cNvSpPr>
          <p:nvPr/>
        </p:nvSpPr>
        <p:spPr>
          <a:xfrm>
            <a:off x="797115" y="833202"/>
            <a:ext cx="8761413" cy="70696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400" b="1" dirty="0"/>
              <a:t>Cancellation Policy</a:t>
            </a:r>
            <a:endParaRPr lang="en-US" sz="3200" b="1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C175134-4FC6-5F4A-B8D9-8F3975CEAF67}"/>
              </a:ext>
            </a:extLst>
          </p:cNvPr>
          <p:cNvSpPr txBox="1">
            <a:spLocks/>
          </p:cNvSpPr>
          <p:nvPr/>
        </p:nvSpPr>
        <p:spPr>
          <a:xfrm>
            <a:off x="316992" y="2390644"/>
            <a:ext cx="11405616" cy="319107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0" algn="ctr" defTabSz="342900">
              <a:spcBef>
                <a:spcPts val="750"/>
              </a:spcBef>
              <a:buClr>
                <a:srgbClr val="B31166"/>
              </a:buClr>
              <a:buNone/>
              <a:defRPr/>
            </a:pPr>
            <a:r>
              <a:rPr lang="en-US" sz="2400" dirty="0">
                <a:solidFill>
                  <a:prstClr val="black"/>
                </a:solidFill>
              </a:rPr>
              <a:t>Please try to cancel at least 24 h prior to the start of your reservation! </a:t>
            </a:r>
          </a:p>
          <a:p>
            <a:pPr marL="342900" lvl="1" indent="0" algn="ctr" defTabSz="342900">
              <a:spcBef>
                <a:spcPts val="750"/>
              </a:spcBef>
              <a:buClr>
                <a:srgbClr val="B31166"/>
              </a:buClr>
              <a:buNone/>
              <a:defRPr/>
            </a:pPr>
            <a:endParaRPr lang="en-US" sz="2400" dirty="0">
              <a:solidFill>
                <a:prstClr val="black"/>
              </a:solidFill>
            </a:endParaRPr>
          </a:p>
          <a:p>
            <a:pPr marL="342900" lvl="1" indent="0" algn="ctr" defTabSz="342900">
              <a:spcBef>
                <a:spcPts val="750"/>
              </a:spcBef>
              <a:buClr>
                <a:srgbClr val="B31166"/>
              </a:buClr>
              <a:buNone/>
              <a:defRPr/>
            </a:pPr>
            <a:r>
              <a:rPr lang="en-US" sz="2400" dirty="0">
                <a:solidFill>
                  <a:prstClr val="black"/>
                </a:solidFill>
              </a:rPr>
              <a:t>We have limited space and equipment, and other users may be waiting for equipment or space to open up.</a:t>
            </a:r>
          </a:p>
          <a:p>
            <a:pPr marL="342900" lvl="1" indent="0" algn="ctr" defTabSz="342900">
              <a:spcBef>
                <a:spcPts val="750"/>
              </a:spcBef>
              <a:buClr>
                <a:srgbClr val="B31166"/>
              </a:buClr>
              <a:buNone/>
              <a:defRPr/>
            </a:pPr>
            <a:endParaRPr lang="en-US" sz="2400" dirty="0">
              <a:solidFill>
                <a:prstClr val="black"/>
              </a:solidFill>
            </a:endParaRPr>
          </a:p>
          <a:p>
            <a:pPr marL="342900" lvl="1" indent="0" algn="ctr" defTabSz="342900">
              <a:spcBef>
                <a:spcPts val="750"/>
              </a:spcBef>
              <a:buClr>
                <a:srgbClr val="B31166"/>
              </a:buClr>
              <a:buNone/>
              <a:defRPr/>
            </a:pPr>
            <a:r>
              <a:rPr lang="en-US" sz="2400" dirty="0">
                <a:solidFill>
                  <a:prstClr val="black"/>
                </a:solidFill>
              </a:rPr>
              <a:t>If you fail to cancel at least 1 h prior to your reservation, you will be charged for your scheduled time.</a:t>
            </a:r>
          </a:p>
          <a:p>
            <a:pPr marL="457200" lvl="1" indent="0" algn="ctr">
              <a:buNone/>
            </a:pPr>
            <a:endParaRPr lang="en-US" sz="20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A53DE67-DF48-FC40-A494-3909638A49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4067" y="5489976"/>
            <a:ext cx="3183865" cy="1296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3539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{784D22AC-5B80-E749-91A3-640A38EE80F6}tf10001076</Template>
  <TotalTime>4313</TotalTime>
  <Words>1805</Words>
  <Application>Microsoft Macintosh PowerPoint</Application>
  <PresentationFormat>Widescreen</PresentationFormat>
  <Paragraphs>189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Century Gothic</vt:lpstr>
      <vt:lpstr>Wingdings 3</vt:lpstr>
      <vt:lpstr>Ion Boardroom</vt:lpstr>
      <vt:lpstr>Guidelines for Using the Behavioral Testing Core at UCLA </vt:lpstr>
      <vt:lpstr>Welcome to the BTC! </vt:lpstr>
      <vt:lpstr>Currently Available Behavioral Assays</vt:lpstr>
      <vt:lpstr>Introduction</vt:lpstr>
      <vt:lpstr>Overview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Feedback</vt:lpstr>
      <vt:lpstr> Quiz</vt:lpstr>
      <vt:lpstr> Contacts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BTC Policies</dc:title>
  <dc:creator>Carl Nimal</dc:creator>
  <cp:lastModifiedBy>Lindsay Lueptow</cp:lastModifiedBy>
  <cp:revision>104</cp:revision>
  <dcterms:created xsi:type="dcterms:W3CDTF">2016-03-03T16:01:02Z</dcterms:created>
  <dcterms:modified xsi:type="dcterms:W3CDTF">2020-06-29T02:27:11Z</dcterms:modified>
</cp:coreProperties>
</file>