
<file path=[Content_Types].xml><?xml version="1.0" encoding="utf-8"?>
<Types xmlns="http://schemas.openxmlformats.org/package/2006/content-types">
  <Default Extension="xml" ContentType="application/xml"/>
  <Default Extension="rels" ContentType="application/vnd.openxmlformats-package.relationships+xml"/>
  <Default Extension="jpeg" ContentType="image/jpg"/>
  <Default Extension="png" ContentType="image/png"/>
  <Default Extension="bmp" ContentType="image/bmp"/>
  <Default Extension="gif" ContentType="image/gif"/>
  <Default Extension="tif" ContentType="image/tif"/>
  <Default Extension="pdf" ContentType="application/pdf"/>
  <Default Extension="mov" ContentType="application/movie"/>
  <Default Extension="vml" ContentType="application/vnd.openxmlformats-officedocument.vmlDrawing"/>
  <Default Extension="xlsx" ContentType="application/vnd.openxmlformats-officedocument.spreadsheetml.sheet"/>
  <Override PartName="/docProps/core.xml" ContentType="application/vnd.openxmlformats-package.core-properties+xml"/>
  <Override PartName="/docProps/app.xml" ContentType="application/vnd.openxmlformats-officedocument.extended-properties+xml"/>
  <Override PartName="/ppt/presentation.xml" ContentType="application/vnd.openxmlformats-officedocument.presentationml.presentation.main+xml"/>
  <Override PartName="/ppt/presProps.xml" ContentType="application/vnd.openxmlformats-officedocument.presentationml.presProps+xml"/>
  <Override PartName="/ppt/viewProps.xml" ContentType="application/vnd.openxmlformats-officedocument.presentationml.viewProps+xml"/>
  <Override PartName="/ppt/commentAuthors.xml" ContentType="application/vnd.openxmlformats-officedocument.presentationml.commentAuthors+xml"/>
  <Override PartName="/ppt/tableStyles.xml" ContentType="application/vnd.openxmlformats-officedocument.presentationml.tableStyles+xml"/>
  <Override PartName="/ppt/slideMasters/slideMaster1.xml" ContentType="application/vnd.openxmlformats-officedocument.presentationml.slideMaster+xml"/>
  <Override PartName="/ppt/theme/theme1.xml" ContentType="application/vnd.openxmlformats-officedocument.theme+xml"/>
  <Override PartName="/ppt/notesMasters/notesMaster1.xml" ContentType="application/vnd.openxmlformats-officedocument.presentationml.notes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media/image1.jpeg" ContentType="image/jpeg"/>
  <Override PartName="/ppt/media/image2.jpeg" ContentType="image/jpeg"/>
  <Override PartName="/ppt/notesSlides/notesSlide2.xml" ContentType="application/vnd.openxmlformats-officedocument.presentationml.notesSlide+xml"/>
  <Override PartName="/ppt/notesSlides/notesSlide3.xml" ContentType="application/vnd.openxmlformats-officedocument.presentationml.notesSlide+xml"/>
  <Override PartName="/ppt/media/image3.jpeg" ContentType="image/jpeg"/>
  <Override PartName="/ppt/notesSlides/notesSlide4.xml" ContentType="application/vnd.openxmlformats-officedocument.presentationml.notesSlide+xml"/>
  <Override PartName="/ppt/media/image4.jpeg" ContentType="image/jpeg"/>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media/image5.jpeg" ContentType="image/jpeg"/>
  <Override PartName="/ppt/media/image6.jpeg" ContentType="image/jpeg"/>
  <Override PartName="/ppt/media/image7.jpeg" ContentType="image/jpeg"/>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media/image8.jpeg" ContentType="image/jpeg"/>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media/image9.jpeg" ContentType="image/jpeg"/>
</Types>
</file>

<file path=_rels/.rels><?xml version="1.0" encoding="UTF-8"?>
<Relationships xmlns="http://schemas.openxmlformats.org/package/2006/relationships"><Relationship Id="rId1" Type="http://schemas.openxmlformats.org/package/2006/relationships/metadata/core-properties" Target="docProps/core.xml"/><Relationship Id="rId2" Type="http://schemas.openxmlformats.org/officeDocument/2006/relationships/extended-properties" Target="docProps/app.xml"/><Relationship Id="rId3"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5"/>
  </p:sldMasterIdLst>
  <p:notesMasterIdLst>
    <p:notesMasterId r:id="rId7"/>
  </p:notesMasterIdLst>
  <p:sldIdLst>
    <p:sldId id="256" r:id="rId8"/>
    <p:sldId id="257" r:id="rId9"/>
    <p:sldId id="258" r:id="rId10"/>
    <p:sldId id="259" r:id="rId11"/>
    <p:sldId id="260" r:id="rId12"/>
    <p:sldId id="261" r:id="rId13"/>
    <p:sldId id="262" r:id="rId14"/>
    <p:sldId id="263" r:id="rId15"/>
    <p:sldId id="264" r:id="rId16"/>
    <p:sldId id="265" r:id="rId17"/>
    <p:sldId id="266" r:id="rId18"/>
    <p:sldId id="267" r:id="rId19"/>
    <p:sldId id="268" r:id="rId20"/>
    <p:sldId id="269" r:id="rId21"/>
    <p:sldId id="270" r:id="rId22"/>
    <p:sldId id="271" r:id="rId23"/>
    <p:sldId id="272" r:id="rId24"/>
    <p:sldId id="273" r:id="rId25"/>
  </p:sldIdLst>
  <p:sldSz cx="9144000" cy="6858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40639" marR="40639" indent="0" algn="l" defTabSz="4572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FFFFFF"/>
        </a:solidFill>
        <a:effectLst/>
        <a:uFill>
          <a:solidFill>
            <a:srgbClr val="FFFFFF"/>
          </a:solidFill>
        </a:uFill>
        <a:latin typeface="+mn-lt"/>
        <a:ea typeface="+mn-ea"/>
        <a:cs typeface="+mn-cs"/>
        <a:sym typeface="Calibri"/>
      </a:defRPr>
    </a:lvl1pPr>
    <a:lvl2pPr marL="40639" marR="40639" indent="342900" algn="l" defTabSz="4572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FFFFFF"/>
        </a:solidFill>
        <a:effectLst/>
        <a:uFill>
          <a:solidFill>
            <a:srgbClr val="FFFFFF"/>
          </a:solidFill>
        </a:uFill>
        <a:latin typeface="+mn-lt"/>
        <a:ea typeface="+mn-ea"/>
        <a:cs typeface="+mn-cs"/>
        <a:sym typeface="Calibri"/>
      </a:defRPr>
    </a:lvl2pPr>
    <a:lvl3pPr marL="40639" marR="40639" indent="685800" algn="l" defTabSz="4572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FFFFFF"/>
        </a:solidFill>
        <a:effectLst/>
        <a:uFill>
          <a:solidFill>
            <a:srgbClr val="FFFFFF"/>
          </a:solidFill>
        </a:uFill>
        <a:latin typeface="+mn-lt"/>
        <a:ea typeface="+mn-ea"/>
        <a:cs typeface="+mn-cs"/>
        <a:sym typeface="Calibri"/>
      </a:defRPr>
    </a:lvl3pPr>
    <a:lvl4pPr marL="40639" marR="40639" indent="1028700" algn="l" defTabSz="4572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FFFFFF"/>
        </a:solidFill>
        <a:effectLst/>
        <a:uFill>
          <a:solidFill>
            <a:srgbClr val="FFFFFF"/>
          </a:solidFill>
        </a:uFill>
        <a:latin typeface="+mn-lt"/>
        <a:ea typeface="+mn-ea"/>
        <a:cs typeface="+mn-cs"/>
        <a:sym typeface="Calibri"/>
      </a:defRPr>
    </a:lvl4pPr>
    <a:lvl5pPr marL="40639" marR="40639" indent="1371600" algn="l" defTabSz="4572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FFFFFF"/>
        </a:solidFill>
        <a:effectLst/>
        <a:uFill>
          <a:solidFill>
            <a:srgbClr val="FFFFFF"/>
          </a:solidFill>
        </a:uFill>
        <a:latin typeface="+mn-lt"/>
        <a:ea typeface="+mn-ea"/>
        <a:cs typeface="+mn-cs"/>
        <a:sym typeface="Calibri"/>
      </a:defRPr>
    </a:lvl5pPr>
    <a:lvl6pPr marL="40639" marR="40639" indent="1714500" algn="l" defTabSz="4572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FFFFFF"/>
        </a:solidFill>
        <a:effectLst/>
        <a:uFill>
          <a:solidFill>
            <a:srgbClr val="FFFFFF"/>
          </a:solidFill>
        </a:uFill>
        <a:latin typeface="+mn-lt"/>
        <a:ea typeface="+mn-ea"/>
        <a:cs typeface="+mn-cs"/>
        <a:sym typeface="Calibri"/>
      </a:defRPr>
    </a:lvl6pPr>
    <a:lvl7pPr marL="40639" marR="40639" indent="2057400" algn="l" defTabSz="4572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FFFFFF"/>
        </a:solidFill>
        <a:effectLst/>
        <a:uFill>
          <a:solidFill>
            <a:srgbClr val="FFFFFF"/>
          </a:solidFill>
        </a:uFill>
        <a:latin typeface="+mn-lt"/>
        <a:ea typeface="+mn-ea"/>
        <a:cs typeface="+mn-cs"/>
        <a:sym typeface="Calibri"/>
      </a:defRPr>
    </a:lvl7pPr>
    <a:lvl8pPr marL="40639" marR="40639" indent="2400300" algn="l" defTabSz="4572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FFFFFF"/>
        </a:solidFill>
        <a:effectLst/>
        <a:uFill>
          <a:solidFill>
            <a:srgbClr val="FFFFFF"/>
          </a:solidFill>
        </a:uFill>
        <a:latin typeface="+mn-lt"/>
        <a:ea typeface="+mn-ea"/>
        <a:cs typeface="+mn-cs"/>
        <a:sym typeface="Calibri"/>
      </a:defRPr>
    </a:lvl8pPr>
    <a:lvl9pPr marL="40639" marR="40639" indent="2743200" algn="l" defTabSz="4572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FFFFFF"/>
        </a:solidFill>
        <a:effectLst/>
        <a:uFill>
          <a:solidFill>
            <a:srgbClr val="FFFFFF"/>
          </a:solidFill>
        </a:uFill>
        <a:latin typeface="+mn-lt"/>
        <a:ea typeface="+mn-ea"/>
        <a:cs typeface="+mn-cs"/>
        <a:sym typeface="Calibri"/>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file>

<file path=ppt/presProps.xml><?xml version="1.0" encoding="utf-8"?>
<p:presentationPr xmlns:a="http://schemas.openxmlformats.org/drawingml/2006/main" xmlns:r="http://schemas.openxmlformats.org/officeDocument/2006/relationships" xmlns:p="http://schemas.openxmlformats.org/presentationml/2006/main">
  <p:showPr loop="0"/>
</p:presentationPr>
</file>

<file path=ppt/tableStyles.xml><?xml version="1.0" encoding="utf-8"?>
<a:tblStyleLst xmlns:a="http://schemas.openxmlformats.org/drawingml/2006/main" xmlns:r="http://schemas.openxmlformats.org/officeDocument/2006/relationships" def="{5940675A-B579-460E-94D1-54222C63F5DA}">
  <a:tblStyle styleId="{8F44A2F1-9E1F-4B54-A3A2-5F16C0AD49E2}" styleName="">
    <a:tblBg/>
    <a:wholeTbl>
      <a:tcTxStyle b="off" i="off">
        <a:fontRef idx="minor">
          <a:srgbClr val="FFFFFF"/>
        </a:fontRef>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noFill/>
        </a:fill>
      </a:tcStyle>
    </a:wholeTbl>
    <a:band2H>
      <a:tcTxStyle b="def" i="def"/>
      <a:tcStyle>
        <a:tcBdr/>
        <a:fill>
          <a:solidFill>
            <a:srgbClr val="C5C7C9">
              <a:alpha val="30000"/>
            </a:srgbClr>
          </a:solidFill>
        </a:fill>
      </a:tcStyle>
    </a:band2H>
    <a:firstCol>
      <a:tcTxStyle b="off" i="off">
        <a:fontRef idx="minor">
          <a:srgbClr val="FFFFFF"/>
        </a:fontRef>
        <a:srgbClr val="FFFFFF"/>
      </a:tcTxStyle>
      <a:tcStyle>
        <a:tcBdr>
          <a:left>
            <a:ln w="28575"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FFFFFF">
              <a:alpha val="35000"/>
            </a:srgbClr>
          </a:solidFill>
        </a:fill>
      </a:tcStyle>
    </a:firstCol>
    <a:lastRow>
      <a:tcTxStyle b="off" i="off">
        <a:fontRef idx="minor">
          <a:srgbClr val="FFFFFF"/>
        </a:fontRef>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28575"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FFFFFF">
              <a:alpha val="35000"/>
            </a:srgbClr>
          </a:solidFill>
        </a:fill>
      </a:tcStyle>
    </a:lastRow>
    <a:firstRow>
      <a:tcTxStyle b="off" i="off">
        <a:fontRef idx="minor">
          <a:srgbClr val="FFFFFF"/>
        </a:fontRef>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28575"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FFFFFF">
              <a:alpha val="35000"/>
            </a:srgbClr>
          </a:solidFill>
        </a:fill>
      </a:tcStyle>
    </a:firstRow>
  </a:tblStyle>
  <a:tblStyle styleId="{C7B018BB-80A7-4F77-B60F-C8B233D01FF8}" styleName="">
    <a:tblBg/>
    <a:wholeTbl>
      <a:tcTxStyle b="def" i="def">
        <a:font>
          <a:latin typeface="Helvetica Neue"/>
          <a:ea typeface="Helvetica Neue"/>
          <a:cs typeface="Helvetica Neue"/>
        </a:font>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12700" cap="flat">
              <a:solidFill>
                <a:srgbClr val="B8B8B8"/>
              </a:solidFill>
              <a:prstDash val="solid"/>
              <a:miter lim="400000"/>
            </a:ln>
          </a:top>
          <a:bottom>
            <a:ln w="12700" cap="flat">
              <a:solidFill>
                <a:srgbClr val="B8B8B8"/>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wholeTbl>
    <a:band2H>
      <a:tcTxStyle b="def" i="def"/>
      <a:tcStyle>
        <a:tcBdr/>
        <a:fill>
          <a:solidFill>
            <a:srgbClr val="E1E0DA"/>
          </a:solidFill>
        </a:fill>
      </a:tcStyle>
    </a:band2H>
    <a:firstCol>
      <a:tcTxStyle b="def" i="def">
        <a:font>
          <a:latin typeface="Helvetica Neue Medium"/>
          <a:ea typeface="Helvetica Neue Medium"/>
          <a:cs typeface="Helvetica Neue Medium"/>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chemeClr val="accent3">
              <a:hueOff val="362282"/>
              <a:satOff val="31803"/>
              <a:lumOff val="-18242"/>
            </a:schemeClr>
          </a:solidFill>
        </a:fill>
      </a:tcStyle>
    </a:firstCol>
    <a:lastRow>
      <a:tcTxStyle b="def" i="def">
        <a:font>
          <a:latin typeface="Helvetica Neue"/>
          <a:ea typeface="Helvetica Neue"/>
          <a:cs typeface="Helvetica Neue"/>
        </a:font>
        <a:srgbClr val="000000"/>
      </a:tcTxStyle>
      <a:tcStyle>
        <a:tcBdr>
          <a:left>
            <a:ln w="12700" cap="flat">
              <a:solidFill>
                <a:srgbClr val="606060"/>
              </a:solidFill>
              <a:prstDash val="solid"/>
              <a:miter lim="400000"/>
            </a:ln>
          </a:left>
          <a:right>
            <a:ln w="12700" cap="flat">
              <a:solidFill>
                <a:srgbClr val="606060"/>
              </a:solidFill>
              <a:prstDash val="solid"/>
              <a:miter lim="400000"/>
            </a:ln>
          </a:right>
          <a:top>
            <a:ln w="254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rgbClr val="EBEBEB"/>
          </a:solidFill>
        </a:fill>
      </a:tcStyle>
    </a:lastRow>
    <a:firstRow>
      <a:tcTxStyle b="def" i="def">
        <a:font>
          <a:latin typeface="Helvetica Neue Medium"/>
          <a:ea typeface="Helvetica Neue Medium"/>
          <a:cs typeface="Helvetica Neue Medium"/>
        </a:font>
        <a:srgbClr val="FFFFFF"/>
      </a:tcTxStyle>
      <a:tcStyle>
        <a:tcBdr>
          <a:left>
            <a:ln w="12700" cap="flat">
              <a:solidFill>
                <a:srgbClr val="929292"/>
              </a:solidFill>
              <a:prstDash val="solid"/>
              <a:miter lim="400000"/>
            </a:ln>
          </a:left>
          <a:right>
            <a:ln w="12700" cap="flat">
              <a:solidFill>
                <a:srgbClr val="929292"/>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929292"/>
              </a:solidFill>
              <a:prstDash val="solid"/>
              <a:miter lim="400000"/>
            </a:ln>
          </a:insideH>
          <a:insideV>
            <a:ln w="12700" cap="flat">
              <a:solidFill>
                <a:srgbClr val="929292"/>
              </a:solidFill>
              <a:prstDash val="solid"/>
              <a:miter lim="400000"/>
            </a:ln>
          </a:insideV>
        </a:tcBdr>
        <a:fill>
          <a:solidFill>
            <a:srgbClr val="017101"/>
          </a:solidFill>
        </a:fill>
      </a:tcStyle>
    </a:firstRow>
  </a:tblStyle>
  <a:tblStyle styleId="{EEE7283C-3CF3-47DC-8721-378D4A62B228}" styleName="">
    <a:tblBg/>
    <a:wholeTbl>
      <a:tcTxStyle b="def" i="def">
        <a:font>
          <a:latin typeface="Helvetica Neue Light"/>
          <a:ea typeface="Helvetica Neue Light"/>
          <a:cs typeface="Helvetica Neue Light"/>
        </a:font>
        <a:srgbClr val="000000"/>
      </a:tcTxStyle>
      <a:tcStyle>
        <a:tcBdr>
          <a:left>
            <a:ln w="12700" cap="flat">
              <a:solidFill>
                <a:srgbClr val="5D5D5D"/>
              </a:solidFill>
              <a:custDash>
                <a:ds d="200000" sp="200000"/>
              </a:custDash>
              <a:miter lim="400000"/>
            </a:ln>
          </a:left>
          <a:right>
            <a:ln w="12700" cap="flat">
              <a:solidFill>
                <a:srgbClr val="5D5D5D"/>
              </a:solidFill>
              <a:custDash>
                <a:ds d="200000" sp="200000"/>
              </a:custDash>
              <a:miter lim="400000"/>
            </a:ln>
          </a:right>
          <a:top>
            <a:ln w="12700" cap="flat">
              <a:solidFill>
                <a:srgbClr val="5D5D5D"/>
              </a:solidFill>
              <a:custDash>
                <a:ds d="200000" sp="200000"/>
              </a:custDash>
              <a:miter lim="400000"/>
            </a:ln>
          </a:top>
          <a:bottom>
            <a:ln w="12700" cap="flat">
              <a:solidFill>
                <a:srgbClr val="5D5D5D"/>
              </a:solidFill>
              <a:custDash>
                <a:ds d="200000" sp="200000"/>
              </a:custDash>
              <a:miter lim="400000"/>
            </a:ln>
          </a:bottom>
          <a:insideH>
            <a:ln w="12700" cap="flat">
              <a:solidFill>
                <a:srgbClr val="5D5D5D"/>
              </a:solidFill>
              <a:custDash>
                <a:ds d="200000" sp="200000"/>
              </a:custDash>
              <a:miter lim="400000"/>
            </a:ln>
          </a:insideH>
          <a:insideV>
            <a:ln w="12700" cap="flat">
              <a:solidFill>
                <a:srgbClr val="5D5D5D"/>
              </a:solidFill>
              <a:custDash>
                <a:ds d="200000" sp="200000"/>
              </a:custDash>
              <a:miter lim="400000"/>
            </a:ln>
          </a:insideV>
        </a:tcBdr>
        <a:fill>
          <a:solidFill>
            <a:srgbClr val="FAF7E9"/>
          </a:solidFill>
        </a:fill>
      </a:tcStyle>
    </a:wholeTbl>
    <a:band2H>
      <a:tcTxStyle b="def" i="def"/>
      <a:tcStyle>
        <a:tcBdr/>
        <a:fill>
          <a:solidFill>
            <a:srgbClr val="EDEADD"/>
          </a:solidFill>
        </a:fill>
      </a:tcStyle>
    </a:band2H>
    <a:firstCol>
      <a:tcTxStyle b="def" i="def">
        <a:font>
          <a:latin typeface="Helvetica Neue Medium"/>
          <a:ea typeface="Helvetica Neue Medium"/>
          <a:cs typeface="Helvetica Neue Medium"/>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F9BA00"/>
          </a:solidFill>
        </a:fill>
      </a:tcStyle>
    </a:firstCol>
    <a:lastRow>
      <a:tcTxStyle b="def" i="def">
        <a:font>
          <a:latin typeface="Helvetica Neue Medium"/>
          <a:ea typeface="Helvetica Neue Medium"/>
          <a:cs typeface="Helvetica Neue Medium"/>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FF9400"/>
          </a:solidFill>
        </a:fill>
      </a:tcStyle>
    </a:lastRow>
    <a:firstRow>
      <a:tcTxStyle b="def" i="def">
        <a:font>
          <a:latin typeface="Helvetica Neue Medium"/>
          <a:ea typeface="Helvetica Neue Medium"/>
          <a:cs typeface="Helvetica Neue Medium"/>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FF9400"/>
          </a:solidFill>
        </a:fill>
      </a:tcStyle>
    </a:firstRow>
  </a:tblStyle>
  <a:tblStyle styleId="{CF821DB8-F4EB-4A41-A1BA-3FCAFE7338EE}" styleName="">
    <a:tblBg/>
    <a:wholeTbl>
      <a:tcTxStyle b="def" i="def">
        <a:font>
          <a:latin typeface="Helvetica Neue"/>
          <a:ea typeface="Helvetica Neue"/>
          <a:cs typeface="Helvetica Neue"/>
        </a:font>
        <a:srgbClr val="000000"/>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A6AAA9"/>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rgbClr val="EBEBEB"/>
          </a:solidFill>
        </a:fill>
      </a:tcStyle>
    </a:wholeTbl>
    <a:band2H>
      <a:tcTxStyle b="def" i="def"/>
      <a:tcStyle>
        <a:tcBdr/>
        <a:fill>
          <a:solidFill>
            <a:srgbClr val="DADBDA"/>
          </a:solidFill>
        </a:fill>
      </a:tcStyle>
    </a:band2H>
    <a:firstCol>
      <a:tcTxStyle b="on" i="def">
        <a:font>
          <a:latin typeface="Helvetica Neue"/>
          <a:ea typeface="Helvetica Neue"/>
          <a:cs typeface="Helvetica Neue"/>
        </a:font>
        <a:srgbClr val="FFFFFF"/>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A6AAA9"/>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chemeClr val="accent6">
              <a:hueOff val="-146070"/>
              <a:satOff val="-10048"/>
              <a:lumOff val="-30626"/>
            </a:schemeClr>
          </a:solidFill>
        </a:fill>
      </a:tcStyle>
    </a:firstCol>
    <a:lastRow>
      <a:tcTxStyle b="on" i="def">
        <a:font>
          <a:latin typeface="Helvetica Neue"/>
          <a:ea typeface="Helvetica Neue"/>
          <a:cs typeface="Helvetica Neue"/>
        </a:font>
        <a:srgbClr val="FFFFFF"/>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A6AAA9"/>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rgbClr val="C24785"/>
          </a:solidFill>
        </a:fill>
      </a:tcStyle>
    </a:lastRow>
    <a:firstRow>
      <a:tcTxStyle b="on" i="def">
        <a:font>
          <a:latin typeface="Helvetica Neue"/>
          <a:ea typeface="Helvetica Neue"/>
          <a:cs typeface="Helvetica Neue"/>
        </a:font>
        <a:srgbClr val="FFFFFF"/>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A6AAA9"/>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rgbClr val="C24785"/>
          </a:solidFill>
        </a:fill>
      </a:tcStyle>
    </a:firstRow>
  </a:tblStyle>
  <a:tblStyle styleId="{33BA23B1-9221-436E-865A-0063620EA4FD}" styleName="">
    <a:tblBg/>
    <a:wholeTbl>
      <a:tcTxStyle b="def" i="def">
        <a:font>
          <a:latin typeface="Helvetica Neue"/>
          <a:ea typeface="Helvetica Neue"/>
          <a:cs typeface="Helvetica Neue"/>
        </a:font>
        <a:srgbClr val="000000"/>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B5B5C1"/>
          </a:solidFill>
        </a:fill>
      </a:tcStyle>
    </a:wholeTbl>
    <a:band2H>
      <a:tcTxStyle b="def" i="def"/>
      <a:tcStyle>
        <a:tcBdr/>
        <a:fill>
          <a:solidFill>
            <a:srgbClr val="9A9AA5"/>
          </a:solidFill>
        </a:fill>
      </a:tcStyle>
    </a:band2H>
    <a:firstCol>
      <a:tcTxStyle b="on" i="def">
        <a:font>
          <a:latin typeface="Helvetica Neue"/>
          <a:ea typeface="Helvetica Neue"/>
          <a:cs typeface="Helvetica Neue"/>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53585F"/>
          </a:solidFill>
        </a:fill>
      </a:tcStyle>
    </a:firstCol>
    <a:lastRow>
      <a:tcTxStyle b="on" i="def">
        <a:font>
          <a:latin typeface="Helvetica Neue"/>
          <a:ea typeface="Helvetica Neue"/>
          <a:cs typeface="Helvetica Neue"/>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98089"/>
          </a:solidFill>
        </a:fill>
      </a:tcStyle>
    </a:lastRow>
    <a:firstRow>
      <a:tcTxStyle b="on" i="def">
        <a:font>
          <a:latin typeface="Helvetica Neue"/>
          <a:ea typeface="Helvetica Neue"/>
          <a:cs typeface="Helvetica Neue"/>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98089"/>
          </a:solidFill>
        </a:fill>
      </a:tcStyle>
    </a:firstRow>
  </a:tblStyle>
  <a:tblStyle styleId="{2708684C-4D16-4618-839F-0558EEFCDFE6}" styleName="">
    <a:tblBg/>
    <a:wholeTbl>
      <a:tcTxStyle b="def" i="def">
        <a:font>
          <a:latin typeface="Helvetica Neue"/>
          <a:ea typeface="Helvetica Neue"/>
          <a:cs typeface="Helvetica Neue"/>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wholeTbl>
    <a:band2H>
      <a:tcTxStyle b="def" i="def"/>
      <a:tcStyle>
        <a:tcBdr/>
        <a:fill>
          <a:solidFill>
            <a:srgbClr val="EDEEEE"/>
          </a:solidFill>
        </a:fill>
      </a:tcStyle>
    </a:band2H>
    <a:firstCol>
      <a:tcTxStyle b="on" i="def">
        <a:font>
          <a:latin typeface="Helvetica Neue"/>
          <a:ea typeface="Helvetica Neue"/>
          <a:cs typeface="Helvetica Neue"/>
        </a:font>
        <a:srgbClr val="000000"/>
      </a:tcTxStyle>
      <a:tcStyle>
        <a:tcBdr>
          <a:left>
            <a:ln w="12700" cap="flat">
              <a:noFill/>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Col>
    <a:lastRow>
      <a:tcTxStyle b="on" i="def">
        <a:font>
          <a:latin typeface="Helvetica Neue"/>
          <a:ea typeface="Helvetica Neue"/>
          <a:cs typeface="Helvetica Neue"/>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prstDash val="solid"/>
              <a:miter lim="400000"/>
            </a:ln>
          </a:top>
          <a:bottom>
            <a:ln w="12700" cap="flat">
              <a:noFill/>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lastRow>
    <a:firstRow>
      <a:tcTxStyle b="on" i="def">
        <a:font>
          <a:latin typeface="Helvetica Neue"/>
          <a:ea typeface="Helvetica Neue"/>
          <a:cs typeface="Helvetica Neue"/>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noFill/>
              <a:miter lim="400000"/>
            </a:ln>
          </a:top>
          <a:bottom>
            <a:ln w="12700" cap="flat">
              <a:solidFill>
                <a:srgbClr val="000000"/>
              </a:solidFill>
              <a:prstDash val="solid"/>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Row>
  </a:tblStyle>
  <a:tblStyle styleId="{4C3C2611-4C71-4FC5-86AE-919BDF0F9419}" styleName="">
    <a:tblBg/>
    <a:wholeTbl>
      <a:tcTxStyle b="def" i="def">
        <a:font>
          <a:latin typeface="Helvetica Neue"/>
          <a:ea typeface="Helvetica Neue"/>
          <a:cs typeface="Helvetica Neue"/>
        </a:font>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b="def" i="def"/>
      <a:tcStyle>
        <a:tcBdr/>
        <a:fill>
          <a:solidFill>
            <a:srgbClr val="E3E5E8"/>
          </a:solidFill>
        </a:fill>
      </a:tcStyle>
    </a:band2H>
    <a:firstCol>
      <a:tcTxStyle b="on" i="def">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lumOff val="-13575"/>
            </a:schemeClr>
          </a:solidFill>
        </a:fill>
      </a:tcStyle>
    </a:firstCol>
    <a:lastRow>
      <a:tcTxStyle b="def" i="def">
        <a:font>
          <a:latin typeface="Helvetica Neue"/>
          <a:ea typeface="Helvetica Neue"/>
          <a:cs typeface="Helvetica Neue"/>
        </a:font>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lastRow>
    <a:firstRow>
      <a:tcTxStyle b="on" i="def">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hueOff val="114395"/>
              <a:lumOff val="-24975"/>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showComments="1"/>
</file>

<file path=ppt/_rels/presentation.xml.rels><?xml version="1.0" encoding="UTF-8"?>
<Relationships xmlns="http://schemas.openxmlformats.org/package/2006/relationships"><Relationship Id="rId1" Type="http://schemas.openxmlformats.org/officeDocument/2006/relationships/presProps" Target="presProps.xml"/><Relationship Id="rId2" Type="http://schemas.openxmlformats.org/officeDocument/2006/relationships/viewProps" Target="viewProps.xml"/><Relationship Id="rId3" Type="http://schemas.openxmlformats.org/officeDocument/2006/relationships/commentAuthors" Target="commentAuthors.xml"/><Relationship Id="rId4" Type="http://schemas.openxmlformats.org/officeDocument/2006/relationships/tableStyles" Target="tableStyles.xml"/><Relationship Id="rId5" Type="http://schemas.openxmlformats.org/officeDocument/2006/relationships/slideMaster" Target="slideMasters/slideMaster1.xml"/><Relationship Id="rId6" Type="http://schemas.openxmlformats.org/officeDocument/2006/relationships/theme" Target="theme/theme1.xml"/><Relationship Id="rId7" Type="http://schemas.openxmlformats.org/officeDocument/2006/relationships/notesMaster" Target="notesMasters/notesMaster1.xml"/><Relationship Id="rId8" Type="http://schemas.openxmlformats.org/officeDocument/2006/relationships/slide" Target="slides/slide1.xml"/><Relationship Id="rId9" Type="http://schemas.openxmlformats.org/officeDocument/2006/relationships/slide" Target="slides/slide2.xml"/><Relationship Id="rId10" Type="http://schemas.openxmlformats.org/officeDocument/2006/relationships/slide" Target="slides/slide3.xml"/><Relationship Id="rId11" Type="http://schemas.openxmlformats.org/officeDocument/2006/relationships/slide" Target="slides/slide4.xml"/><Relationship Id="rId12" Type="http://schemas.openxmlformats.org/officeDocument/2006/relationships/slide" Target="slides/slide5.xml"/><Relationship Id="rId13" Type="http://schemas.openxmlformats.org/officeDocument/2006/relationships/slide" Target="slides/slide6.xml"/><Relationship Id="rId14" Type="http://schemas.openxmlformats.org/officeDocument/2006/relationships/slide" Target="slides/slide7.xml"/><Relationship Id="rId15" Type="http://schemas.openxmlformats.org/officeDocument/2006/relationships/slide" Target="slides/slide8.xml"/><Relationship Id="rId16" Type="http://schemas.openxmlformats.org/officeDocument/2006/relationships/slide" Target="slides/slide9.xml"/><Relationship Id="rId17" Type="http://schemas.openxmlformats.org/officeDocument/2006/relationships/slide" Target="slides/slide10.xml"/><Relationship Id="rId18" Type="http://schemas.openxmlformats.org/officeDocument/2006/relationships/slide" Target="slides/slide11.xml"/><Relationship Id="rId19" Type="http://schemas.openxmlformats.org/officeDocument/2006/relationships/slide" Target="slides/slide12.xml"/><Relationship Id="rId20" Type="http://schemas.openxmlformats.org/officeDocument/2006/relationships/slide" Target="slides/slide13.xml"/><Relationship Id="rId21" Type="http://schemas.openxmlformats.org/officeDocument/2006/relationships/slide" Target="slides/slide14.xml"/><Relationship Id="rId22" Type="http://schemas.openxmlformats.org/officeDocument/2006/relationships/slide" Target="slides/slide15.xml"/><Relationship Id="rId23" Type="http://schemas.openxmlformats.org/officeDocument/2006/relationships/slide" Target="slides/slide16.xml"/><Relationship Id="rId24" Type="http://schemas.openxmlformats.org/officeDocument/2006/relationships/slide" Target="slides/slide17.xml"/><Relationship Id="rId25" Type="http://schemas.openxmlformats.org/officeDocument/2006/relationships/slide" Target="slides/slide18.xml"/></Relationships>

</file>

<file path=ppt/notesMasters/_rels/notesMaster1.xml.rels><?xml version="1.0" encoding="UTF-8"?>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Shape 28"/>
          <p:cNvSpPr/>
          <p:nvPr>
            <p:ph type="sldImg"/>
          </p:nvPr>
        </p:nvSpPr>
        <p:spPr>
          <a:xfrm>
            <a:off x="1143000" y="685800"/>
            <a:ext cx="4572000" cy="3429000"/>
          </a:xfrm>
          <a:prstGeom prst="rect">
            <a:avLst/>
          </a:prstGeom>
        </p:spPr>
        <p:txBody>
          <a:bodyPr/>
          <a:lstStyle/>
          <a:p>
            <a:pPr/>
          </a:p>
        </p:txBody>
      </p:sp>
      <p:sp>
        <p:nvSpPr>
          <p:cNvPr id="29" name="Shape 29"/>
          <p:cNvSpPr/>
          <p:nvPr>
            <p:ph type="body" sz="quarter" idx="1"/>
          </p:nvPr>
        </p:nvSpPr>
        <p:spPr>
          <a:xfrm>
            <a:off x="914400" y="4343400"/>
            <a:ext cx="5029200" cy="4114800"/>
          </a:xfrm>
          <a:prstGeom prst="rect">
            <a:avLst/>
          </a:prstGeom>
        </p:spPr>
        <p:txBody>
          <a:bodyPr/>
          <a:lstStyle/>
          <a:p>
            <a:pPr/>
          </a:p>
        </p:txBody>
      </p:sp>
    </p:spTree>
  </p:cSld>
  <p:clrMap bg1="lt1" tx1="dk1" bg2="lt2" tx2="dk2" accent1="accent1" accent2="accent2" accent3="accent3" accent4="accent4" accent5="accent5" accent6="accent6" hlink="hlink" folHlink="folHlink"/>
  <p:notesStyle>
    <a:lvl1pPr defTabSz="584200" latinLnBrk="0">
      <a:defRPr sz="2200">
        <a:latin typeface="Lucida Grande"/>
        <a:ea typeface="Lucida Grande"/>
        <a:cs typeface="Lucida Grande"/>
        <a:sym typeface="Lucida Grande"/>
      </a:defRPr>
    </a:lvl1pPr>
    <a:lvl2pPr defTabSz="584200" latinLnBrk="0">
      <a:defRPr sz="2200">
        <a:latin typeface="Lucida Grande"/>
        <a:ea typeface="Lucida Grande"/>
        <a:cs typeface="Lucida Grande"/>
        <a:sym typeface="Lucida Grande"/>
      </a:defRPr>
    </a:lvl2pPr>
    <a:lvl3pPr defTabSz="584200" latinLnBrk="0">
      <a:defRPr sz="2200">
        <a:latin typeface="Lucida Grande"/>
        <a:ea typeface="Lucida Grande"/>
        <a:cs typeface="Lucida Grande"/>
        <a:sym typeface="Lucida Grande"/>
      </a:defRPr>
    </a:lvl3pPr>
    <a:lvl4pPr defTabSz="584200" latinLnBrk="0">
      <a:defRPr sz="2200">
        <a:latin typeface="Lucida Grande"/>
        <a:ea typeface="Lucida Grande"/>
        <a:cs typeface="Lucida Grande"/>
        <a:sym typeface="Lucida Grande"/>
      </a:defRPr>
    </a:lvl4pPr>
    <a:lvl5pPr defTabSz="584200" latinLnBrk="0">
      <a:defRPr sz="2200">
        <a:latin typeface="Lucida Grande"/>
        <a:ea typeface="Lucida Grande"/>
        <a:cs typeface="Lucida Grande"/>
        <a:sym typeface="Lucida Grande"/>
      </a:defRPr>
    </a:lvl5pPr>
    <a:lvl6pPr defTabSz="584200" latinLnBrk="0">
      <a:defRPr sz="2200">
        <a:latin typeface="Lucida Grande"/>
        <a:ea typeface="Lucida Grande"/>
        <a:cs typeface="Lucida Grande"/>
        <a:sym typeface="Lucida Grande"/>
      </a:defRPr>
    </a:lvl6pPr>
    <a:lvl7pPr defTabSz="584200" latinLnBrk="0">
      <a:defRPr sz="2200">
        <a:latin typeface="Lucida Grande"/>
        <a:ea typeface="Lucida Grande"/>
        <a:cs typeface="Lucida Grande"/>
        <a:sym typeface="Lucida Grande"/>
      </a:defRPr>
    </a:lvl7pPr>
    <a:lvl8pPr defTabSz="584200" latinLnBrk="0">
      <a:defRPr sz="2200">
        <a:latin typeface="Lucida Grande"/>
        <a:ea typeface="Lucida Grande"/>
        <a:cs typeface="Lucida Grande"/>
        <a:sym typeface="Lucida Grande"/>
      </a:defRPr>
    </a:lvl8pPr>
    <a:lvl9pPr defTabSz="584200" latinLnBrk="0">
      <a:defRPr sz="2200">
        <a:latin typeface="Lucida Grande"/>
        <a:ea typeface="Lucida Grande"/>
        <a:cs typeface="Lucida Grande"/>
        <a:sym typeface="Lucida Grande"/>
      </a:defRPr>
    </a:lvl9pPr>
  </p:notesStyle>
</p:notesMaster>
</file>

<file path=ppt/notesSlides/_rels/notesSlide1.xml.rels><?xml version="1.0" encoding="UTF-8"?>
<Relationships xmlns="http://schemas.openxmlformats.org/package/2006/relationships"><Relationship Id="rId1" Type="http://schemas.openxmlformats.org/officeDocument/2006/relationships/slide" Target="../slides/slide1.xml"/><Relationship Id="rId2" Type="http://schemas.openxmlformats.org/officeDocument/2006/relationships/notesMaster" Target="../notesMasters/notesMaster1.xml"/></Relationships>

</file>

<file path=ppt/notesSlides/_rels/notesSlide10.xml.rels><?xml version="1.0" encoding="UTF-8"?>
<Relationships xmlns="http://schemas.openxmlformats.org/package/2006/relationships"><Relationship Id="rId1" Type="http://schemas.openxmlformats.org/officeDocument/2006/relationships/slide" Target="../slides/slide11.xml"/><Relationship Id="rId2" Type="http://schemas.openxmlformats.org/officeDocument/2006/relationships/notesMaster" Target="../notesMasters/notesMaster1.xml"/></Relationships>

</file>

<file path=ppt/notesSlides/_rels/notesSlide11.xml.rels><?xml version="1.0" encoding="UTF-8"?>
<Relationships xmlns="http://schemas.openxmlformats.org/package/2006/relationships"><Relationship Id="rId1" Type="http://schemas.openxmlformats.org/officeDocument/2006/relationships/slide" Target="../slides/slide12.xml"/><Relationship Id="rId2" Type="http://schemas.openxmlformats.org/officeDocument/2006/relationships/notesMaster" Target="../notesMasters/notesMaster1.xml"/></Relationships>

</file>

<file path=ppt/notesSlides/_rels/notesSlide12.xml.rels><?xml version="1.0" encoding="UTF-8"?>
<Relationships xmlns="http://schemas.openxmlformats.org/package/2006/relationships"><Relationship Id="rId1" Type="http://schemas.openxmlformats.org/officeDocument/2006/relationships/slide" Target="../slides/slide15.xml"/><Relationship Id="rId2" Type="http://schemas.openxmlformats.org/officeDocument/2006/relationships/notesMaster" Target="../notesMasters/notesMaster1.xml"/></Relationships>

</file>

<file path=ppt/notesSlides/_rels/notesSlide13.xml.rels><?xml version="1.0" encoding="UTF-8"?>
<Relationships xmlns="http://schemas.openxmlformats.org/package/2006/relationships"><Relationship Id="rId1" Type="http://schemas.openxmlformats.org/officeDocument/2006/relationships/slide" Target="../slides/slide16.xml"/><Relationship Id="rId2" Type="http://schemas.openxmlformats.org/officeDocument/2006/relationships/notesMaster" Target="../notesMasters/notesMaster1.xml"/></Relationships>

</file>

<file path=ppt/notesSlides/_rels/notesSlide14.xml.rels><?xml version="1.0" encoding="UTF-8"?>
<Relationships xmlns="http://schemas.openxmlformats.org/package/2006/relationships"><Relationship Id="rId1" Type="http://schemas.openxmlformats.org/officeDocument/2006/relationships/slide" Target="../slides/slide17.xml"/><Relationship Id="rId2" Type="http://schemas.openxmlformats.org/officeDocument/2006/relationships/notesMaster" Target="../notesMasters/notesMaster1.xml"/></Relationships>

</file>

<file path=ppt/notesSlides/_rels/notesSlide15.xml.rels><?xml version="1.0" encoding="UTF-8"?>
<Relationships xmlns="http://schemas.openxmlformats.org/package/2006/relationships"><Relationship Id="rId1" Type="http://schemas.openxmlformats.org/officeDocument/2006/relationships/slide" Target="../slides/slide18.xml"/><Relationship Id="rId2" Type="http://schemas.openxmlformats.org/officeDocument/2006/relationships/notesMaster" Target="../notesMasters/notesMaster1.xml"/></Relationships>

</file>

<file path=ppt/notesSlides/_rels/notesSlide2.xml.rels><?xml version="1.0" encoding="UTF-8"?>
<Relationships xmlns="http://schemas.openxmlformats.org/package/2006/relationships"><Relationship Id="rId1" Type="http://schemas.openxmlformats.org/officeDocument/2006/relationships/slide" Target="../slides/slide2.xml"/><Relationship Id="rId2" Type="http://schemas.openxmlformats.org/officeDocument/2006/relationships/notesMaster" Target="../notesMasters/notesMaster1.xml"/></Relationships>

</file>

<file path=ppt/notesSlides/_rels/notesSlide3.xml.rels><?xml version="1.0" encoding="UTF-8"?>
<Relationships xmlns="http://schemas.openxmlformats.org/package/2006/relationships"><Relationship Id="rId1" Type="http://schemas.openxmlformats.org/officeDocument/2006/relationships/slide" Target="../slides/slide3.xml"/><Relationship Id="rId2" Type="http://schemas.openxmlformats.org/officeDocument/2006/relationships/notesMaster" Target="../notesMasters/notesMaster1.xml"/></Relationships>

</file>

<file path=ppt/notesSlides/_rels/notesSlide4.xml.rels><?xml version="1.0" encoding="UTF-8"?>
<Relationships xmlns="http://schemas.openxmlformats.org/package/2006/relationships"><Relationship Id="rId1" Type="http://schemas.openxmlformats.org/officeDocument/2006/relationships/slide" Target="../slides/slide4.xml"/><Relationship Id="rId2" Type="http://schemas.openxmlformats.org/officeDocument/2006/relationships/notesMaster" Target="../notesMasters/notesMaster1.xml"/></Relationships>

</file>

<file path=ppt/notesSlides/_rels/notesSlide5.xml.rels><?xml version="1.0" encoding="UTF-8"?>
<Relationships xmlns="http://schemas.openxmlformats.org/package/2006/relationships"><Relationship Id="rId1" Type="http://schemas.openxmlformats.org/officeDocument/2006/relationships/slide" Target="../slides/slide5.xml"/><Relationship Id="rId2" Type="http://schemas.openxmlformats.org/officeDocument/2006/relationships/notesMaster" Target="../notesMasters/notesMaster1.xml"/></Relationships>

</file>

<file path=ppt/notesSlides/_rels/notesSlide6.xml.rels><?xml version="1.0" encoding="UTF-8"?>
<Relationships xmlns="http://schemas.openxmlformats.org/package/2006/relationships"><Relationship Id="rId1" Type="http://schemas.openxmlformats.org/officeDocument/2006/relationships/slide" Target="../slides/slide6.xml"/><Relationship Id="rId2" Type="http://schemas.openxmlformats.org/officeDocument/2006/relationships/notesMaster" Target="../notesMasters/notesMaster1.xml"/></Relationships>

</file>

<file path=ppt/notesSlides/_rels/notesSlide7.xml.rels><?xml version="1.0" encoding="UTF-8"?>
<Relationships xmlns="http://schemas.openxmlformats.org/package/2006/relationships"><Relationship Id="rId1" Type="http://schemas.openxmlformats.org/officeDocument/2006/relationships/slide" Target="../slides/slide7.xml"/><Relationship Id="rId2" Type="http://schemas.openxmlformats.org/officeDocument/2006/relationships/notesMaster" Target="../notesMasters/notesMaster1.xml"/></Relationships>

</file>

<file path=ppt/notesSlides/_rels/notesSlide8.xml.rels><?xml version="1.0" encoding="UTF-8"?>
<Relationships xmlns="http://schemas.openxmlformats.org/package/2006/relationships"><Relationship Id="rId1" Type="http://schemas.openxmlformats.org/officeDocument/2006/relationships/slide" Target="../slides/slide9.xml"/><Relationship Id="rId2" Type="http://schemas.openxmlformats.org/officeDocument/2006/relationships/notesMaster" Target="../notesMasters/notesMaster1.xml"/></Relationships>

</file>

<file path=ppt/notesSlides/_rels/notesSlide9.xml.rels><?xml version="1.0" encoding="UTF-8"?>
<Relationships xmlns="http://schemas.openxmlformats.org/package/2006/relationships"><Relationship Id="rId1" Type="http://schemas.openxmlformats.org/officeDocument/2006/relationships/slide" Target="../slides/slide10.xml"/><Relationship Id="rId2"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37" name="Shape 37"/>
          <p:cNvSpPr/>
          <p:nvPr>
            <p:ph type="sldImg"/>
          </p:nvPr>
        </p:nvSpPr>
        <p:spPr>
          <a:prstGeom prst="rect">
            <a:avLst/>
          </a:prstGeom>
        </p:spPr>
        <p:txBody>
          <a:bodyPr/>
          <a:lstStyle/>
          <a:p>
            <a:pPr/>
          </a:p>
        </p:txBody>
      </p:sp>
      <p:sp>
        <p:nvSpPr>
          <p:cNvPr id="38" name="Shape 38"/>
          <p:cNvSpPr/>
          <p:nvPr>
            <p:ph type="body" sz="quarter" idx="1"/>
          </p:nvPr>
        </p:nvSpPr>
        <p:spPr>
          <a:prstGeom prst="rect">
            <a:avLst/>
          </a:prstGeom>
        </p:spPr>
        <p:txBody>
          <a:bodyPr/>
          <a:lstStyle>
            <a:lvl1pPr marL="40639" marR="40639" defTabSz="457200">
              <a:buClr>
                <a:srgbClr val="000000"/>
              </a:buClr>
              <a:buFont typeface="Helvetica"/>
              <a:defRPr sz="1200">
                <a:uFill>
                  <a:solidFill>
                    <a:srgbClr val="000000"/>
                  </a:solidFill>
                </a:uFill>
                <a:latin typeface="+mn-lt"/>
                <a:ea typeface="+mn-ea"/>
                <a:cs typeface="+mn-cs"/>
                <a:sym typeface="Calibri"/>
              </a:defRPr>
            </a:lvl1pPr>
          </a:lstStyle>
          <a:p>
            <a:pPr/>
            <a:r>
              <a:t>I will tell you right now that as I was preparing this presentation in what I thought was the calm of my hotel room at the lovely Stanford Terrace Inn, my email was pinging away and my cell phone was ringing.  To some extent, media multitasking is part of our environment, rather than something that we necessarily “choose” to do.</a:t>
            </a: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102" name="Shape 102"/>
          <p:cNvSpPr/>
          <p:nvPr>
            <p:ph type="sldImg"/>
          </p:nvPr>
        </p:nvSpPr>
        <p:spPr>
          <a:prstGeom prst="rect">
            <a:avLst/>
          </a:prstGeom>
        </p:spPr>
        <p:txBody>
          <a:bodyPr/>
          <a:lstStyle/>
          <a:p>
            <a:pPr/>
          </a:p>
        </p:txBody>
      </p:sp>
      <p:sp>
        <p:nvSpPr>
          <p:cNvPr id="103" name="Shape 103"/>
          <p:cNvSpPr/>
          <p:nvPr>
            <p:ph type="body" sz="quarter" idx="1"/>
          </p:nvPr>
        </p:nvSpPr>
        <p:spPr>
          <a:prstGeom prst="rect">
            <a:avLst/>
          </a:prstGeom>
        </p:spPr>
        <p:txBody>
          <a:bodyPr/>
          <a:lstStyle/>
          <a:p>
            <a:pPr marL="40639" marR="40639" defTabSz="457200">
              <a:buClr>
                <a:srgbClr val="000000"/>
              </a:buClr>
              <a:buFont typeface="Helvetica"/>
              <a:defRPr sz="1400">
                <a:uFill>
                  <a:solidFill>
                    <a:srgbClr val="000000"/>
                  </a:solidFill>
                </a:uFill>
                <a:latin typeface="Roboto Medium"/>
                <a:ea typeface="Roboto Medium"/>
                <a:cs typeface="Roboto Medium"/>
                <a:sym typeface="Roboto Medium"/>
              </a:defRPr>
            </a:pPr>
            <a:r>
              <a:t> </a:t>
            </a:r>
          </a:p>
          <a:p>
            <a:pPr marL="40639" marR="40639" defTabSz="457200">
              <a:spcBef>
                <a:spcPts val="1100"/>
              </a:spcBef>
              <a:buClr>
                <a:srgbClr val="000000"/>
              </a:buClr>
              <a:buFont typeface="Helvetica"/>
            </a:pPr>
            <a:r>
              <a:rPr sz="1800">
                <a:uFill>
                  <a:solidFill>
                    <a:srgbClr val="000000"/>
                  </a:solidFill>
                </a:uFill>
                <a:latin typeface="+mn-lt"/>
                <a:ea typeface="+mn-ea"/>
                <a:cs typeface="+mn-cs"/>
                <a:sym typeface="Calibri"/>
              </a:rPr>
              <a:t>(CLICK)Users are informed when friends are online , (CLICK) and can easily chat privately and in real time through text windows that appear on both users’ screen.  So far sounds a lot like the phone, but ahhh, the teenagers’ dream--(CLICK) you can carry on an unlimited number of independent IMs simultaneously. (*This slide should be viewed in Slide mode in order to see the animation.)</a:t>
            </a:r>
            <a:endParaRPr sz="1800">
              <a:uFill>
                <a:solidFill>
                  <a:srgbClr val="000000"/>
                </a:solidFill>
              </a:uFill>
              <a:latin typeface="+mn-lt"/>
              <a:ea typeface="+mn-ea"/>
              <a:cs typeface="+mn-cs"/>
              <a:sym typeface="Calibri"/>
            </a:endParaRPr>
          </a:p>
          <a:p>
            <a:pPr marL="40639" marR="40639" defTabSz="457200">
              <a:buClr>
                <a:srgbClr val="000000"/>
              </a:buClr>
              <a:buFont typeface="Helvetica"/>
              <a:defRPr sz="1400">
                <a:uFill>
                  <a:solidFill>
                    <a:srgbClr val="000000"/>
                  </a:solidFill>
                </a:uFill>
                <a:latin typeface="Roboto Medium"/>
                <a:ea typeface="Roboto Medium"/>
                <a:cs typeface="Roboto Medium"/>
                <a:sym typeface="Roboto Medium"/>
              </a:defRPr>
            </a:pPr>
            <a:r>
              <a:t>   </a:t>
            </a: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114" name="Shape 114"/>
          <p:cNvSpPr/>
          <p:nvPr>
            <p:ph type="sldImg"/>
          </p:nvPr>
        </p:nvSpPr>
        <p:spPr>
          <a:prstGeom prst="rect">
            <a:avLst/>
          </a:prstGeom>
        </p:spPr>
        <p:txBody>
          <a:bodyPr/>
          <a:lstStyle/>
          <a:p>
            <a:pPr/>
          </a:p>
        </p:txBody>
      </p:sp>
      <p:sp>
        <p:nvSpPr>
          <p:cNvPr id="115" name="Shape 115"/>
          <p:cNvSpPr/>
          <p:nvPr>
            <p:ph type="body" sz="quarter" idx="1"/>
          </p:nvPr>
        </p:nvSpPr>
        <p:spPr>
          <a:prstGeom prst="rect">
            <a:avLst/>
          </a:prstGeom>
        </p:spPr>
        <p:txBody>
          <a:bodyPr/>
          <a:lstStyle/>
          <a:p>
            <a:pPr marL="40639" marR="40639" defTabSz="457200">
              <a:buClr>
                <a:srgbClr val="000000"/>
              </a:buClr>
              <a:buFont typeface="Helvetica"/>
            </a:pPr>
            <a:r>
              <a:rPr sz="1200">
                <a:uFill>
                  <a:solidFill>
                    <a:srgbClr val="000000"/>
                  </a:solidFill>
                </a:uFill>
                <a:latin typeface="+mn-lt"/>
                <a:ea typeface="+mn-ea"/>
                <a:cs typeface="+mn-cs"/>
                <a:sym typeface="Calibri"/>
              </a:rPr>
              <a:t>In addition, a teen who reports IMing may also be (click) listening to streaming music,(click) visiting a website, (Click) hanging out in a chat room, and all the while, in that weee little window below (click), doing her homework.</a:t>
            </a:r>
            <a:endParaRPr sz="1200">
              <a:uFill>
                <a:solidFill>
                  <a:srgbClr val="000000"/>
                </a:solidFill>
              </a:uFill>
              <a:latin typeface="+mn-lt"/>
              <a:ea typeface="+mn-ea"/>
              <a:cs typeface="+mn-cs"/>
              <a:sym typeface="Calibri"/>
            </a:endParaRPr>
          </a:p>
          <a:p>
            <a:pPr marL="40639" marR="40639" defTabSz="457200">
              <a:buClr>
                <a:srgbClr val="000000"/>
              </a:buClr>
              <a:buFont typeface="Helvetica"/>
              <a:defRPr sz="1200">
                <a:uFill>
                  <a:solidFill>
                    <a:srgbClr val="000000"/>
                  </a:solidFill>
                </a:uFill>
                <a:latin typeface="+mn-lt"/>
                <a:ea typeface="+mn-ea"/>
                <a:cs typeface="+mn-cs"/>
                <a:sym typeface="Calibri"/>
              </a:defRPr>
            </a:pPr>
            <a:r>
              <a:t>(*This slide also should be viewed in slide mode to see the animation.)</a:t>
            </a:r>
          </a:p>
          <a:p>
            <a:pPr marL="40639" marR="40639" defTabSz="457200">
              <a:buClr>
                <a:srgbClr val="000000"/>
              </a:buClr>
              <a:buFont typeface="Helvetica"/>
            </a:pPr>
          </a:p>
          <a:p>
            <a:pPr marL="40639" marR="40639" defTabSz="457200">
              <a:buClr>
                <a:srgbClr val="000000"/>
              </a:buClr>
              <a:buFont typeface="Helvetica"/>
            </a:pPr>
            <a:r>
              <a:rPr sz="1200">
                <a:uFill>
                  <a:solidFill>
                    <a:srgbClr val="000000"/>
                  </a:solidFill>
                </a:uFill>
                <a:latin typeface="+mn-lt"/>
                <a:ea typeface="+mn-ea"/>
                <a:cs typeface="+mn-cs"/>
                <a:sym typeface="Calibri"/>
              </a:rPr>
              <a:t>This is multitasking.  It looks like the homework is getting short shrift!</a:t>
            </a:r>
            <a:endParaRPr sz="1200">
              <a:uFill>
                <a:solidFill>
                  <a:srgbClr val="000000"/>
                </a:solidFill>
              </a:uFill>
              <a:latin typeface="+mn-lt"/>
              <a:ea typeface="+mn-ea"/>
              <a:cs typeface="+mn-cs"/>
              <a:sym typeface="Calibri"/>
            </a:endParaRPr>
          </a:p>
          <a:p>
            <a:pPr marL="40639" marR="40639" defTabSz="457200">
              <a:buClr>
                <a:srgbClr val="000000"/>
              </a:buClr>
              <a:buFont typeface="Helvetica"/>
              <a:defRPr sz="1200">
                <a:uFill>
                  <a:solidFill>
                    <a:srgbClr val="000000"/>
                  </a:solidFill>
                </a:uFill>
                <a:latin typeface="+mn-lt"/>
                <a:ea typeface="+mn-ea"/>
                <a:cs typeface="+mn-cs"/>
                <a:sym typeface="Calibri"/>
              </a:defRPr>
            </a:pPr>
          </a:p>
          <a:p>
            <a:pPr marL="40639" marR="40639" defTabSz="457200">
              <a:buClr>
                <a:srgbClr val="000000"/>
              </a:buClr>
              <a:buFont typeface="Helvetica"/>
              <a:defRPr sz="1200">
                <a:uFill>
                  <a:solidFill>
                    <a:srgbClr val="000000"/>
                  </a:solidFill>
                </a:uFill>
                <a:latin typeface="+mn-lt"/>
                <a:ea typeface="+mn-ea"/>
                <a:cs typeface="+mn-cs"/>
                <a:sym typeface="Calibri"/>
              </a:defRPr>
            </a:pPr>
            <a:r>
              <a:t> </a:t>
            </a: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127" name="Shape 127"/>
          <p:cNvSpPr/>
          <p:nvPr>
            <p:ph type="sldImg"/>
          </p:nvPr>
        </p:nvSpPr>
        <p:spPr>
          <a:prstGeom prst="rect">
            <a:avLst/>
          </a:prstGeom>
        </p:spPr>
        <p:txBody>
          <a:bodyPr/>
          <a:lstStyle/>
          <a:p>
            <a:pPr/>
          </a:p>
        </p:txBody>
      </p:sp>
      <p:sp>
        <p:nvSpPr>
          <p:cNvPr id="128" name="Shape 128"/>
          <p:cNvSpPr/>
          <p:nvPr>
            <p:ph type="body" sz="quarter" idx="1"/>
          </p:nvPr>
        </p:nvSpPr>
        <p:spPr>
          <a:prstGeom prst="rect">
            <a:avLst/>
          </a:prstGeom>
        </p:spPr>
        <p:txBody>
          <a:bodyPr/>
          <a:lstStyle/>
          <a:p>
            <a:pPr marL="40639" marR="40639" defTabSz="457200">
              <a:buClr>
                <a:srgbClr val="000000"/>
              </a:buClr>
              <a:buFont typeface="Helvetica"/>
            </a:pPr>
            <a:r>
              <a:rPr sz="1200">
                <a:uFill>
                  <a:solidFill>
                    <a:srgbClr val="000000"/>
                  </a:solidFill>
                </a:uFill>
                <a:latin typeface="+mn-lt"/>
                <a:ea typeface="+mn-ea"/>
                <a:cs typeface="+mn-cs"/>
                <a:sym typeface="Calibri"/>
              </a:rPr>
              <a:t> </a:t>
            </a:r>
            <a:endParaRPr sz="1200">
              <a:uFill>
                <a:solidFill>
                  <a:srgbClr val="000000"/>
                </a:solidFill>
              </a:uFill>
              <a:latin typeface="+mn-lt"/>
              <a:ea typeface="+mn-ea"/>
              <a:cs typeface="+mn-cs"/>
              <a:sym typeface="Calibri"/>
            </a:endParaRPr>
          </a:p>
          <a:p>
            <a:pPr marL="40639" marR="40639" defTabSz="457200">
              <a:buClr>
                <a:srgbClr val="000000"/>
              </a:buClr>
              <a:buFont typeface="Helvetica"/>
            </a:pPr>
          </a:p>
          <a:p>
            <a:pPr marL="40639" marR="40639" defTabSz="457200">
              <a:buClr>
                <a:srgbClr val="000000"/>
              </a:buClr>
              <a:buFont typeface="Helvetica"/>
            </a:pPr>
            <a:r>
              <a:rPr sz="1200">
                <a:uFill>
                  <a:solidFill>
                    <a:srgbClr val="000000"/>
                  </a:solidFill>
                </a:uFill>
                <a:latin typeface="+mn-lt"/>
                <a:ea typeface="+mn-ea"/>
                <a:cs typeface="+mn-cs"/>
                <a:sym typeface="Calibri"/>
              </a:rPr>
              <a:t>BEFORE READING BULLET 3: Across the world’s societies, people tend to recognize each other when they encounter one another after being apart.  Such acknowledgments ratify the status and social value of the person encountered, I.e., shows appreciation. But this is not exactly what the researchers found (READ BULLET). </a:t>
            </a:r>
            <a:endParaRPr sz="1200">
              <a:uFill>
                <a:solidFill>
                  <a:srgbClr val="000000"/>
                </a:solidFill>
              </a:uFill>
              <a:latin typeface="+mn-lt"/>
              <a:ea typeface="+mn-ea"/>
              <a:cs typeface="+mn-cs"/>
              <a:sym typeface="Calibri"/>
            </a:endParaRPr>
          </a:p>
          <a:p>
            <a:pPr marL="40639" marR="40639" defTabSz="457200">
              <a:buClr>
                <a:srgbClr val="000000"/>
              </a:buClr>
              <a:buFont typeface="Helvetica"/>
              <a:defRPr sz="1200">
                <a:uFill>
                  <a:solidFill>
                    <a:srgbClr val="000000"/>
                  </a:solidFill>
                </a:uFill>
                <a:latin typeface="+mn-lt"/>
                <a:ea typeface="+mn-ea"/>
                <a:cs typeface="+mn-cs"/>
                <a:sym typeface="Calibri"/>
              </a:defRPr>
            </a:pPr>
          </a:p>
          <a:p>
            <a:pPr marL="40639" marR="40639" defTabSz="457200">
              <a:buClr>
                <a:srgbClr val="000000"/>
              </a:buClr>
              <a:buFont typeface="Helvetica"/>
              <a:defRPr sz="1200">
                <a:uFill>
                  <a:solidFill>
                    <a:srgbClr val="000000"/>
                  </a:solidFill>
                </a:uFill>
                <a:latin typeface="+mn-lt"/>
                <a:ea typeface="+mn-ea"/>
                <a:cs typeface="+mn-cs"/>
                <a:sym typeface="Calibri"/>
              </a:defRPr>
            </a:pPr>
            <a:r>
              <a:t>Does it matter? Human beings evolved for face-to-face interaction. Face-to-face interaction elicits certain human emotions such as empathy. The decline of face to face interaction in an age of technologically mediated communication may decrease such emotions. Question for research. </a:t>
            </a: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132" name="Shape 132"/>
          <p:cNvSpPr/>
          <p:nvPr>
            <p:ph type="sldImg"/>
          </p:nvPr>
        </p:nvSpPr>
        <p:spPr>
          <a:prstGeom prst="rect">
            <a:avLst/>
          </a:prstGeom>
        </p:spPr>
        <p:txBody>
          <a:bodyPr/>
          <a:lstStyle/>
          <a:p>
            <a:pPr/>
          </a:p>
        </p:txBody>
      </p:sp>
      <p:sp>
        <p:nvSpPr>
          <p:cNvPr id="133" name="Shape 133"/>
          <p:cNvSpPr/>
          <p:nvPr>
            <p:ph type="body" sz="quarter" idx="1"/>
          </p:nvPr>
        </p:nvSpPr>
        <p:spPr>
          <a:prstGeom prst="rect">
            <a:avLst/>
          </a:prstGeom>
        </p:spPr>
        <p:txBody>
          <a:bodyPr/>
          <a:lstStyle/>
          <a:p>
            <a:pPr marL="40639" marR="40639" defTabSz="457200">
              <a:buClr>
                <a:srgbClr val="000000"/>
              </a:buClr>
              <a:buFont typeface="Helvetica"/>
              <a:defRPr sz="1200">
                <a:uFill>
                  <a:solidFill>
                    <a:srgbClr val="000000"/>
                  </a:solidFill>
                </a:uFill>
                <a:latin typeface="+mn-lt"/>
                <a:ea typeface="+mn-ea"/>
                <a:cs typeface="+mn-cs"/>
                <a:sym typeface="Calibri"/>
              </a:defRPr>
            </a:pPr>
            <a:br/>
            <a:r>
              <a:t>After read slide: </a:t>
            </a:r>
          </a:p>
          <a:p>
            <a:pPr marL="40639" marR="40639" defTabSz="457200">
              <a:buClr>
                <a:srgbClr val="000000"/>
              </a:buClr>
              <a:buFont typeface="Helvetica"/>
              <a:defRPr sz="1200">
                <a:uFill>
                  <a:solidFill>
                    <a:srgbClr val="000000"/>
                  </a:solidFill>
                </a:uFill>
                <a:latin typeface="+mn-lt"/>
                <a:ea typeface="+mn-ea"/>
                <a:cs typeface="+mn-cs"/>
                <a:sym typeface="Calibri"/>
              </a:defRPr>
            </a:pPr>
          </a:p>
          <a:p>
            <a:pPr marL="40639" marR="40639" defTabSz="457200">
              <a:buClr>
                <a:srgbClr val="000000"/>
              </a:buClr>
              <a:buFont typeface="Helvetica"/>
              <a:defRPr sz="1200">
                <a:uFill>
                  <a:solidFill>
                    <a:srgbClr val="000000"/>
                  </a:solidFill>
                </a:uFill>
                <a:latin typeface="+mn-lt"/>
                <a:ea typeface="+mn-ea"/>
                <a:cs typeface="+mn-cs"/>
                <a:sym typeface="Calibri"/>
              </a:defRPr>
            </a:pPr>
            <a:r>
              <a:t>Does it matter? In humans’ environment of evolutionary adaptation, face-to-face interaction was linked to permanent social relations, primarily familial. Is the decline of face-to-face interaction, as technologically mediated interaction rises, linked to increasing numbers of transitory social relations? Another question for research.</a:t>
            </a: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137" name="Shape 137"/>
          <p:cNvSpPr/>
          <p:nvPr>
            <p:ph type="sldImg"/>
          </p:nvPr>
        </p:nvSpPr>
        <p:spPr>
          <a:prstGeom prst="rect">
            <a:avLst/>
          </a:prstGeom>
        </p:spPr>
        <p:txBody>
          <a:bodyPr/>
          <a:lstStyle/>
          <a:p>
            <a:pPr/>
          </a:p>
        </p:txBody>
      </p:sp>
      <p:sp>
        <p:nvSpPr>
          <p:cNvPr id="138" name="Shape 138"/>
          <p:cNvSpPr/>
          <p:nvPr>
            <p:ph type="body" sz="quarter" idx="1"/>
          </p:nvPr>
        </p:nvSpPr>
        <p:spPr>
          <a:prstGeom prst="rect">
            <a:avLst/>
          </a:prstGeom>
        </p:spPr>
        <p:txBody>
          <a:bodyPr/>
          <a:lstStyle/>
          <a:p>
            <a:pPr marL="40639" marR="40639" defTabSz="457200">
              <a:buClr>
                <a:srgbClr val="000000"/>
              </a:buClr>
              <a:buFont typeface="Helvetica"/>
            </a:pPr>
            <a:r>
              <a:rPr sz="1200">
                <a:uFill>
                  <a:solidFill>
                    <a:srgbClr val="000000"/>
                  </a:solidFill>
                </a:uFill>
                <a:latin typeface="+mn-lt"/>
                <a:ea typeface="+mn-ea"/>
                <a:cs typeface="+mn-cs"/>
                <a:sym typeface="Calibri"/>
              </a:rPr>
              <a:t>EXAMPLE : GENERATIONAL BOUNDARIES. </a:t>
            </a:r>
            <a:endParaRPr sz="1200">
              <a:uFill>
                <a:solidFill>
                  <a:srgbClr val="000000"/>
                </a:solidFill>
              </a:uFill>
              <a:latin typeface="+mn-lt"/>
              <a:ea typeface="+mn-ea"/>
              <a:cs typeface="+mn-cs"/>
              <a:sym typeface="Calibri"/>
            </a:endParaRPr>
          </a:p>
          <a:p>
            <a:pPr marL="40639" marR="40639" defTabSz="457200">
              <a:buClr>
                <a:srgbClr val="000000"/>
              </a:buClr>
              <a:buFont typeface="Helvetica"/>
            </a:pPr>
          </a:p>
          <a:p>
            <a:pPr marL="40639" marR="40639" defTabSz="457200">
              <a:buClr>
                <a:srgbClr val="000000"/>
              </a:buClr>
              <a:buFont typeface="Helvetica"/>
            </a:pPr>
            <a:r>
              <a:rPr sz="1200">
                <a:uFill>
                  <a:solidFill>
                    <a:srgbClr val="000000"/>
                  </a:solidFill>
                </a:uFill>
                <a:latin typeface="+mn-lt"/>
                <a:ea typeface="+mn-ea"/>
                <a:cs typeface="+mn-cs"/>
                <a:sym typeface="Calibri"/>
              </a:rPr>
              <a:t>Nina (18): With some telephones, you can do it like [if a call comes] from some numbers it goes right into voicemail. Like if your parents call, it goes right into voicemail. </a:t>
            </a:r>
            <a:endParaRPr sz="1200">
              <a:uFill>
                <a:solidFill>
                  <a:srgbClr val="000000"/>
                </a:solidFill>
              </a:uFill>
              <a:latin typeface="+mn-lt"/>
              <a:ea typeface="+mn-ea"/>
              <a:cs typeface="+mn-cs"/>
              <a:sym typeface="Calibri"/>
            </a:endParaRPr>
          </a:p>
          <a:p>
            <a:pPr marL="40639" marR="40639" defTabSz="457200">
              <a:buClr>
                <a:srgbClr val="000000"/>
              </a:buClr>
              <a:buFont typeface="Helvetica"/>
            </a:pPr>
            <a:r>
              <a:rPr sz="1200">
                <a:uFill>
                  <a:solidFill>
                    <a:srgbClr val="000000"/>
                  </a:solidFill>
                </a:uFill>
                <a:latin typeface="+mn-lt"/>
                <a:ea typeface="+mn-ea"/>
                <a:cs typeface="+mn-cs"/>
                <a:sym typeface="Calibri"/>
              </a:rPr>
              <a:t>Arne (17): I do that.</a:t>
            </a:r>
            <a:endParaRPr sz="1200">
              <a:uFill>
                <a:solidFill>
                  <a:srgbClr val="000000"/>
                </a:solidFill>
              </a:uFill>
              <a:latin typeface="+mn-lt"/>
              <a:ea typeface="+mn-ea"/>
              <a:cs typeface="+mn-cs"/>
              <a:sym typeface="Calibri"/>
            </a:endParaRPr>
          </a:p>
          <a:p>
            <a:pPr marL="40639" marR="40639" defTabSz="457200">
              <a:buClr>
                <a:srgbClr val="000000"/>
              </a:buClr>
              <a:buFont typeface="Helvetica"/>
            </a:pPr>
            <a:r>
              <a:rPr sz="1200">
                <a:uFill>
                  <a:solidFill>
                    <a:srgbClr val="000000"/>
                  </a:solidFill>
                </a:uFill>
                <a:latin typeface="+mn-lt"/>
                <a:ea typeface="+mn-ea"/>
                <a:cs typeface="+mn-cs"/>
                <a:sym typeface="Calibri"/>
              </a:rPr>
              <a:t>Moderator: You do that?</a:t>
            </a:r>
            <a:endParaRPr sz="1200">
              <a:uFill>
                <a:solidFill>
                  <a:srgbClr val="000000"/>
                </a:solidFill>
              </a:uFill>
              <a:latin typeface="+mn-lt"/>
              <a:ea typeface="+mn-ea"/>
              <a:cs typeface="+mn-cs"/>
              <a:sym typeface="Calibri"/>
            </a:endParaRPr>
          </a:p>
          <a:p>
            <a:pPr marL="40639" marR="40639" defTabSz="457200">
              <a:buClr>
                <a:srgbClr val="000000"/>
              </a:buClr>
              <a:buFont typeface="Helvetica"/>
            </a:pPr>
            <a:r>
              <a:rPr sz="1200">
                <a:uFill>
                  <a:solidFill>
                    <a:srgbClr val="000000"/>
                  </a:solidFill>
                </a:uFill>
                <a:latin typeface="+mn-lt"/>
                <a:ea typeface="+mn-ea"/>
                <a:cs typeface="+mn-cs"/>
                <a:sym typeface="Calibri"/>
              </a:rPr>
              <a:t>Arne (17): If I’m out on the weekend and things like, then I do that.</a:t>
            </a:r>
            <a:endParaRPr sz="1200">
              <a:uFill>
                <a:solidFill>
                  <a:srgbClr val="000000"/>
                </a:solidFill>
              </a:uFill>
              <a:latin typeface="+mn-lt"/>
              <a:ea typeface="+mn-ea"/>
              <a:cs typeface="+mn-cs"/>
              <a:sym typeface="Calibri"/>
            </a:endParaRPr>
          </a:p>
          <a:p>
            <a:pPr marL="40639" marR="40639" defTabSz="457200">
              <a:buClr>
                <a:srgbClr val="000000"/>
              </a:buClr>
              <a:buFont typeface="Helvetica"/>
            </a:pPr>
            <a:r>
              <a:rPr sz="1200">
                <a:uFill>
                  <a:solidFill>
                    <a:srgbClr val="000000"/>
                  </a:solidFill>
                </a:uFill>
                <a:latin typeface="+mn-lt"/>
                <a:ea typeface="+mn-ea"/>
                <a:cs typeface="+mn-cs"/>
                <a:sym typeface="Calibri"/>
              </a:rPr>
              <a:t>Moderator: Whom do you exclude?</a:t>
            </a:r>
            <a:endParaRPr sz="1200">
              <a:uFill>
                <a:solidFill>
                  <a:srgbClr val="000000"/>
                </a:solidFill>
              </a:uFill>
              <a:latin typeface="+mn-lt"/>
              <a:ea typeface="+mn-ea"/>
              <a:cs typeface="+mn-cs"/>
              <a:sym typeface="Calibri"/>
            </a:endParaRPr>
          </a:p>
          <a:p>
            <a:pPr marL="40639" marR="40639" defTabSz="457200">
              <a:buClr>
                <a:srgbClr val="000000"/>
              </a:buClr>
              <a:buFont typeface="Helvetica"/>
            </a:pPr>
            <a:r>
              <a:rPr sz="1200">
                <a:uFill>
                  <a:solidFill>
                    <a:srgbClr val="000000"/>
                  </a:solidFill>
                </a:uFill>
                <a:latin typeface="+mn-lt"/>
                <a:ea typeface="+mn-ea"/>
                <a:cs typeface="+mn-cs"/>
                <a:sym typeface="Calibri"/>
              </a:rPr>
              <a:t>Arne (17): The family</a:t>
            </a:r>
            <a:endParaRPr sz="1200">
              <a:uFill>
                <a:solidFill>
                  <a:srgbClr val="000000"/>
                </a:solidFill>
              </a:uFill>
              <a:latin typeface="+mn-lt"/>
              <a:ea typeface="+mn-ea"/>
              <a:cs typeface="+mn-cs"/>
              <a:sym typeface="Calibri"/>
            </a:endParaRPr>
          </a:p>
          <a:p>
            <a:pPr marL="40639" marR="40639" defTabSz="457200">
              <a:buClr>
                <a:srgbClr val="000000"/>
              </a:buClr>
              <a:buFont typeface="Helvetica"/>
            </a:pPr>
            <a:r>
              <a:rPr sz="1200">
                <a:uFill>
                  <a:solidFill>
                    <a:srgbClr val="000000"/>
                  </a:solidFill>
                </a:uFill>
                <a:latin typeface="+mn-lt"/>
                <a:ea typeface="+mn-ea"/>
                <a:cs typeface="+mn-cs"/>
                <a:sym typeface="Calibri"/>
              </a:rPr>
              <a:t>Moderator: Okay, you do that too?</a:t>
            </a:r>
            <a:endParaRPr sz="1200">
              <a:uFill>
                <a:solidFill>
                  <a:srgbClr val="000000"/>
                </a:solidFill>
              </a:uFill>
              <a:latin typeface="+mn-lt"/>
              <a:ea typeface="+mn-ea"/>
              <a:cs typeface="+mn-cs"/>
              <a:sym typeface="Calibri"/>
            </a:endParaRPr>
          </a:p>
          <a:p>
            <a:pPr marL="40639" marR="40639" defTabSz="457200">
              <a:buClr>
                <a:srgbClr val="000000"/>
              </a:buClr>
              <a:buFont typeface="Helvetica"/>
            </a:pPr>
            <a:r>
              <a:rPr sz="1200">
                <a:uFill>
                  <a:solidFill>
                    <a:srgbClr val="000000"/>
                  </a:solidFill>
                </a:uFill>
                <a:latin typeface="+mn-lt"/>
                <a:ea typeface="+mn-ea"/>
                <a:cs typeface="+mn-cs"/>
                <a:sym typeface="Calibri"/>
              </a:rPr>
              <a:t>Oda (18): I just don’t answer the phone and then I’ll say I didn’t hear it or something.</a:t>
            </a:r>
            <a:endParaRPr sz="1200">
              <a:uFill>
                <a:solidFill>
                  <a:srgbClr val="000000"/>
                </a:solidFill>
              </a:uFill>
              <a:latin typeface="+mn-lt"/>
              <a:ea typeface="+mn-ea"/>
              <a:cs typeface="+mn-cs"/>
              <a:sym typeface="Calibri"/>
            </a:endParaRPr>
          </a:p>
          <a:p>
            <a:pPr marL="40639" marR="40639" defTabSz="457200">
              <a:buClr>
                <a:srgbClr val="000000"/>
              </a:buClr>
              <a:buFont typeface="Helvetica"/>
            </a:pPr>
            <a:r>
              <a:rPr sz="1200">
                <a:uFill>
                  <a:solidFill>
                    <a:srgbClr val="000000"/>
                  </a:solidFill>
                </a:uFill>
                <a:latin typeface="+mn-lt"/>
                <a:ea typeface="+mn-ea"/>
                <a:cs typeface="+mn-cs"/>
                <a:sym typeface="Calibri"/>
              </a:rPr>
              <a:t>Moderator: Have you done that?</a:t>
            </a:r>
            <a:endParaRPr sz="1200">
              <a:uFill>
                <a:solidFill>
                  <a:srgbClr val="000000"/>
                </a:solidFill>
              </a:uFill>
              <a:latin typeface="+mn-lt"/>
              <a:ea typeface="+mn-ea"/>
              <a:cs typeface="+mn-cs"/>
              <a:sym typeface="Calibri"/>
            </a:endParaRPr>
          </a:p>
          <a:p>
            <a:pPr marL="40639" marR="40639" defTabSz="457200">
              <a:buClr>
                <a:srgbClr val="000000"/>
              </a:buClr>
              <a:buFont typeface="Helvetica"/>
            </a:pPr>
            <a:r>
              <a:rPr sz="1200">
                <a:uFill>
                  <a:solidFill>
                    <a:srgbClr val="000000"/>
                  </a:solidFill>
                </a:uFill>
                <a:latin typeface="+mn-lt"/>
                <a:ea typeface="+mn-ea"/>
                <a:cs typeface="+mn-cs"/>
                <a:sym typeface="Calibri"/>
              </a:rPr>
              <a:t>Rune (15): Yea.</a:t>
            </a:r>
            <a:endParaRPr sz="1200">
              <a:uFill>
                <a:solidFill>
                  <a:srgbClr val="000000"/>
                </a:solidFill>
              </a:uFill>
              <a:latin typeface="+mn-lt"/>
              <a:ea typeface="+mn-ea"/>
              <a:cs typeface="+mn-cs"/>
              <a:sym typeface="Calibri"/>
            </a:endParaRPr>
          </a:p>
          <a:p>
            <a:pPr marL="40639" marR="40639" defTabSz="457200">
              <a:buClr>
                <a:srgbClr val="000000"/>
              </a:buClr>
              <a:buFont typeface="Helvetica"/>
            </a:pPr>
            <a:r>
              <a:rPr sz="1200">
                <a:uFill>
                  <a:solidFill>
                    <a:srgbClr val="000000"/>
                  </a:solidFill>
                </a:uFill>
                <a:latin typeface="+mn-lt"/>
                <a:ea typeface="+mn-ea"/>
                <a:cs typeface="+mn-cs"/>
                <a:sym typeface="Calibri"/>
              </a:rPr>
              <a:t>Moderator: With whom?</a:t>
            </a:r>
            <a:endParaRPr sz="1200">
              <a:uFill>
                <a:solidFill>
                  <a:srgbClr val="000000"/>
                </a:solidFill>
              </a:uFill>
              <a:latin typeface="+mn-lt"/>
              <a:ea typeface="+mn-ea"/>
              <a:cs typeface="+mn-cs"/>
              <a:sym typeface="Calibri"/>
            </a:endParaRPr>
          </a:p>
          <a:p>
            <a:pPr marL="40639" marR="40639" defTabSz="457200">
              <a:buClr>
                <a:srgbClr val="000000"/>
              </a:buClr>
              <a:buFont typeface="Helvetica"/>
            </a:pPr>
            <a:r>
              <a:rPr sz="1200">
                <a:uFill>
                  <a:solidFill>
                    <a:srgbClr val="000000"/>
                  </a:solidFill>
                </a:uFill>
                <a:latin typeface="+mn-lt"/>
                <a:ea typeface="+mn-ea"/>
                <a:cs typeface="+mn-cs"/>
                <a:sym typeface="Calibri"/>
              </a:rPr>
              <a:t>Rune (15): Family</a:t>
            </a:r>
            <a:endParaRPr sz="1200">
              <a:uFill>
                <a:solidFill>
                  <a:srgbClr val="000000"/>
                </a:solidFill>
              </a:uFill>
              <a:latin typeface="+mn-lt"/>
              <a:ea typeface="+mn-ea"/>
              <a:cs typeface="+mn-cs"/>
              <a:sym typeface="Calibri"/>
            </a:endParaRPr>
          </a:p>
          <a:p>
            <a:pPr marL="40639" marR="40639" defTabSz="457200">
              <a:buClr>
                <a:srgbClr val="000000"/>
              </a:buClr>
              <a:buFont typeface="Helvetica"/>
            </a:pPr>
            <a:r>
              <a:rPr sz="1200">
                <a:uFill>
                  <a:solidFill>
                    <a:srgbClr val="000000"/>
                  </a:solidFill>
                </a:uFill>
                <a:latin typeface="+mn-lt"/>
                <a:ea typeface="+mn-ea"/>
                <a:cs typeface="+mn-cs"/>
                <a:sym typeface="Calibri"/>
              </a:rPr>
              <a:t>Moderator: Not friends?</a:t>
            </a:r>
            <a:endParaRPr sz="1200">
              <a:uFill>
                <a:solidFill>
                  <a:srgbClr val="000000"/>
                </a:solidFill>
              </a:uFill>
              <a:latin typeface="+mn-lt"/>
              <a:ea typeface="+mn-ea"/>
              <a:cs typeface="+mn-cs"/>
              <a:sym typeface="Calibri"/>
            </a:endParaRPr>
          </a:p>
          <a:p>
            <a:pPr marL="40639" marR="40639" defTabSz="457200">
              <a:buClr>
                <a:srgbClr val="000000"/>
              </a:buClr>
              <a:buFont typeface="Helvetica"/>
            </a:pPr>
            <a:r>
              <a:rPr sz="1200">
                <a:uFill>
                  <a:solidFill>
                    <a:srgbClr val="000000"/>
                  </a:solidFill>
                </a:uFill>
                <a:latin typeface="+mn-lt"/>
                <a:ea typeface="+mn-ea"/>
                <a:cs typeface="+mn-cs"/>
                <a:sym typeface="Calibri"/>
              </a:rPr>
              <a:t>Rune (15): no</a:t>
            </a:r>
            <a:endParaRPr sz="1200">
              <a:uFill>
                <a:solidFill>
                  <a:srgbClr val="000000"/>
                </a:solidFill>
              </a:uFill>
              <a:latin typeface="+mn-lt"/>
              <a:ea typeface="+mn-ea"/>
              <a:cs typeface="+mn-cs"/>
              <a:sym typeface="Calibri"/>
            </a:endParaRPr>
          </a:p>
          <a:p>
            <a:pPr marL="40639" marR="40639" defTabSz="457200">
              <a:buClr>
                <a:srgbClr val="000000"/>
              </a:buClr>
              <a:buFont typeface="Helvetica"/>
            </a:pPr>
            <a:r>
              <a:rPr sz="1200">
                <a:uFill>
                  <a:solidFill>
                    <a:srgbClr val="000000"/>
                  </a:solidFill>
                </a:uFill>
                <a:latin typeface="+mn-lt"/>
                <a:ea typeface="+mn-ea"/>
                <a:cs typeface="+mn-cs"/>
                <a:sym typeface="Calibri"/>
              </a:rPr>
              <a:t>Moderator: Have you done that?</a:t>
            </a:r>
            <a:endParaRPr sz="1200">
              <a:uFill>
                <a:solidFill>
                  <a:srgbClr val="000000"/>
                </a:solidFill>
              </a:uFill>
              <a:latin typeface="+mn-lt"/>
              <a:ea typeface="+mn-ea"/>
              <a:cs typeface="+mn-cs"/>
              <a:sym typeface="Calibri"/>
            </a:endParaRPr>
          </a:p>
          <a:p>
            <a:pPr marL="40639" marR="40639" defTabSz="457200">
              <a:buClr>
                <a:srgbClr val="000000"/>
              </a:buClr>
              <a:buFont typeface="Helvetica"/>
            </a:pPr>
            <a:r>
              <a:rPr sz="1200">
                <a:uFill>
                  <a:solidFill>
                    <a:srgbClr val="000000"/>
                  </a:solidFill>
                </a:uFill>
                <a:latin typeface="+mn-lt"/>
                <a:ea typeface="+mn-ea"/>
                <a:cs typeface="+mn-cs"/>
                <a:sym typeface="Calibri"/>
              </a:rPr>
              <a:t>Ola (14): yea</a:t>
            </a:r>
            <a:endParaRPr sz="1200">
              <a:uFill>
                <a:solidFill>
                  <a:srgbClr val="000000"/>
                </a:solidFill>
              </a:uFill>
              <a:latin typeface="+mn-lt"/>
              <a:ea typeface="+mn-ea"/>
              <a:cs typeface="+mn-cs"/>
              <a:sym typeface="Calibri"/>
            </a:endParaRPr>
          </a:p>
          <a:p>
            <a:pPr marL="40639" marR="40639" defTabSz="457200">
              <a:buClr>
                <a:srgbClr val="000000"/>
              </a:buClr>
              <a:buFont typeface="Helvetica"/>
            </a:pPr>
            <a:r>
              <a:rPr sz="1200">
                <a:uFill>
                  <a:solidFill>
                    <a:srgbClr val="000000"/>
                  </a:solidFill>
                </a:uFill>
                <a:latin typeface="+mn-lt"/>
                <a:ea typeface="+mn-ea"/>
                <a:cs typeface="+mn-cs"/>
                <a:sym typeface="Calibri"/>
              </a:rPr>
              <a:t>Moderator: With your family?</a:t>
            </a:r>
            <a:endParaRPr sz="1200">
              <a:uFill>
                <a:solidFill>
                  <a:srgbClr val="000000"/>
                </a:solidFill>
              </a:uFill>
              <a:latin typeface="+mn-lt"/>
              <a:ea typeface="+mn-ea"/>
              <a:cs typeface="+mn-cs"/>
              <a:sym typeface="Calibri"/>
            </a:endParaRPr>
          </a:p>
          <a:p>
            <a:pPr marL="40639" marR="40639" defTabSz="457200">
              <a:buClr>
                <a:srgbClr val="000000"/>
              </a:buClr>
              <a:buFont typeface="Helvetica"/>
            </a:pPr>
            <a:r>
              <a:rPr sz="1200">
                <a:uFill>
                  <a:solidFill>
                    <a:srgbClr val="000000"/>
                  </a:solidFill>
                </a:uFill>
                <a:latin typeface="+mn-lt"/>
                <a:ea typeface="+mn-ea"/>
                <a:cs typeface="+mn-cs"/>
                <a:sym typeface="Calibri"/>
              </a:rPr>
              <a:t>Ola (14) yea</a:t>
            </a:r>
            <a:endParaRPr sz="1200">
              <a:uFill>
                <a:solidFill>
                  <a:srgbClr val="000000"/>
                </a:solidFill>
              </a:uFill>
              <a:latin typeface="+mn-lt"/>
              <a:ea typeface="+mn-ea"/>
              <a:cs typeface="+mn-cs"/>
              <a:sym typeface="Calibri"/>
            </a:endParaRPr>
          </a:p>
          <a:p>
            <a:pPr marL="40639" marR="40639" defTabSz="457200">
              <a:buClr>
                <a:srgbClr val="000000"/>
              </a:buClr>
              <a:buFont typeface="Helvetica"/>
            </a:pPr>
          </a:p>
          <a:p>
            <a:pPr marL="40639" marR="40639" defTabSz="457200">
              <a:buClr>
                <a:srgbClr val="000000"/>
              </a:buClr>
              <a:buFont typeface="Helvetica"/>
            </a:pPr>
            <a:r>
              <a:rPr sz="1200">
                <a:uFill>
                  <a:solidFill>
                    <a:srgbClr val="000000"/>
                  </a:solidFill>
                </a:uFill>
                <a:latin typeface="+mn-lt"/>
                <a:ea typeface="+mn-ea"/>
                <a:cs typeface="+mn-cs"/>
                <a:sym typeface="Calibri"/>
              </a:rPr>
              <a:t>ELABORATION: UNDERMINING FAMILY RITUALS (pp. 227-228).</a:t>
            </a:r>
            <a:endParaRPr sz="1200">
              <a:uFill>
                <a:solidFill>
                  <a:srgbClr val="000000"/>
                </a:solidFill>
              </a:uFill>
              <a:latin typeface="+mn-lt"/>
              <a:ea typeface="+mn-ea"/>
              <a:cs typeface="+mn-cs"/>
              <a:sym typeface="Calibri"/>
            </a:endParaRPr>
          </a:p>
          <a:p>
            <a:pPr marL="40639" marR="40639" defTabSz="457200">
              <a:buClr>
                <a:srgbClr val="000000"/>
              </a:buClr>
              <a:buFont typeface="Helvetica"/>
            </a:pPr>
            <a:r>
              <a:rPr sz="1200">
                <a:uFill>
                  <a:solidFill>
                    <a:srgbClr val="000000"/>
                  </a:solidFill>
                </a:uFill>
                <a:latin typeface="+mn-lt"/>
                <a:ea typeface="+mn-ea"/>
                <a:cs typeface="+mn-cs"/>
                <a:sym typeface="Calibri"/>
              </a:rPr>
              <a:t>The mobile tel provides young people with a way to be in touch with friends during times that previously were exclusively in the family realm. The adolescent is available for mediated messages during family get togethers, mealtimes, and vacation. On one level this is not a new development; - other technologies have permeated these family spaces and have reformed how families interact. The television and traditional telephone began this transformation. The increase in mobile tel use is more of a distraction from the common focus on the ritual occasion, whether that is a common evening meal or the annual Christmas dinner. The device steals attention from the shared family experience and thus limits its effect. The technology can undercut the potential for this type of solidarity and authority relations between parents and children.</a:t>
            </a:r>
            <a:endParaRPr sz="1200">
              <a:uFill>
                <a:solidFill>
                  <a:srgbClr val="000000"/>
                </a:solidFill>
              </a:uFill>
              <a:latin typeface="+mn-lt"/>
              <a:ea typeface="+mn-ea"/>
              <a:cs typeface="+mn-cs"/>
              <a:sym typeface="Calibri"/>
            </a:endParaRPr>
          </a:p>
          <a:p>
            <a:pPr marL="40639" marR="40639" defTabSz="457200">
              <a:buClr>
                <a:srgbClr val="000000"/>
              </a:buClr>
              <a:buFont typeface="Helvetica"/>
            </a:pPr>
          </a:p>
          <a:p>
            <a:pPr marL="40639" marR="40639" defTabSz="457200">
              <a:buClr>
                <a:srgbClr val="000000"/>
              </a:buClr>
              <a:buFont typeface="Helvetica"/>
            </a:pPr>
            <a:r>
              <a:rPr sz="1200">
                <a:uFill>
                  <a:solidFill>
                    <a:srgbClr val="000000"/>
                  </a:solidFill>
                </a:uFill>
                <a:latin typeface="+mn-lt"/>
                <a:ea typeface="+mn-ea"/>
                <a:cs typeface="+mn-cs"/>
                <a:sym typeface="Calibri"/>
              </a:rPr>
              <a:t>EXAMPLE: INDIVIDUALIZES MEDIATED COMMUNICATION (p. 227). INCREASE IN PRIVACY AND INDEPENDENCE FROM THE FAMILY, DECREASE IN SHARED FAMILY COMMUNICATION</a:t>
            </a:r>
            <a:endParaRPr sz="1200">
              <a:uFill>
                <a:solidFill>
                  <a:srgbClr val="000000"/>
                </a:solidFill>
              </a:uFill>
              <a:latin typeface="+mn-lt"/>
              <a:ea typeface="+mn-ea"/>
              <a:cs typeface="+mn-cs"/>
              <a:sym typeface="Calibri"/>
            </a:endParaRPr>
          </a:p>
          <a:p>
            <a:pPr marL="40639" marR="40639" defTabSz="457200">
              <a:buClr>
                <a:srgbClr val="000000"/>
              </a:buClr>
              <a:buFont typeface="Helvetica"/>
            </a:pPr>
            <a:r>
              <a:rPr sz="1200">
                <a:uFill>
                  <a:solidFill>
                    <a:srgbClr val="000000"/>
                  </a:solidFill>
                </a:uFill>
                <a:latin typeface="+mn-lt"/>
                <a:ea typeface="+mn-ea"/>
                <a:cs typeface="+mn-cs"/>
                <a:sym typeface="Calibri"/>
              </a:rPr>
              <a:t>Rita (18): It’s okay for somebody to leave a message in my voice mail, instead of the family’s voice mail. I can call them back. It’s more private. </a:t>
            </a:r>
            <a:endParaRPr sz="1200">
              <a:uFill>
                <a:solidFill>
                  <a:srgbClr val="000000"/>
                </a:solidFill>
              </a:uFill>
              <a:latin typeface="+mn-lt"/>
              <a:ea typeface="+mn-ea"/>
              <a:cs typeface="+mn-cs"/>
              <a:sym typeface="Calibri"/>
            </a:endParaRPr>
          </a:p>
          <a:p>
            <a:pPr marL="40639" marR="40639" defTabSz="457200">
              <a:buClr>
                <a:srgbClr val="000000"/>
              </a:buClr>
              <a:buFont typeface="Helvetica"/>
            </a:pPr>
            <a:r>
              <a:rPr sz="1200">
                <a:uFill>
                  <a:solidFill>
                    <a:srgbClr val="000000"/>
                  </a:solidFill>
                </a:uFill>
                <a:latin typeface="+mn-lt"/>
                <a:ea typeface="+mn-ea"/>
                <a:cs typeface="+mn-cs"/>
                <a:sym typeface="Calibri"/>
              </a:rPr>
              <a:t>ERICa (17): If I’m not home and if I didn’t have a mobile telephone, then my parents would know about all the people I hang out with. And if friends wanted to leave me a message, but I am not home, they would have to leave a message in the family’s voicemail. They’d have to quick think about what they should say. When you have a mobile telephone, you have a private voice mail and a private telephone.</a:t>
            </a: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143" name="Shape 143"/>
          <p:cNvSpPr/>
          <p:nvPr>
            <p:ph type="sldImg"/>
          </p:nvPr>
        </p:nvSpPr>
        <p:spPr>
          <a:prstGeom prst="rect">
            <a:avLst/>
          </a:prstGeom>
        </p:spPr>
        <p:txBody>
          <a:bodyPr/>
          <a:lstStyle/>
          <a:p>
            <a:pPr/>
          </a:p>
        </p:txBody>
      </p:sp>
      <p:sp>
        <p:nvSpPr>
          <p:cNvPr id="144" name="Shape 144"/>
          <p:cNvSpPr/>
          <p:nvPr>
            <p:ph type="body" sz="quarter" idx="1"/>
          </p:nvPr>
        </p:nvSpPr>
        <p:spPr>
          <a:prstGeom prst="rect">
            <a:avLst/>
          </a:prstGeom>
        </p:spPr>
        <p:txBody>
          <a:bodyPr/>
          <a:lstStyle>
            <a:lvl1pPr marL="40639" marR="40639" defTabSz="457200">
              <a:buClr>
                <a:srgbClr val="000000"/>
              </a:buClr>
              <a:buFont typeface="Helvetica"/>
              <a:defRPr sz="1200">
                <a:uFill>
                  <a:solidFill>
                    <a:srgbClr val="000000"/>
                  </a:solidFill>
                </a:uFill>
                <a:latin typeface="+mn-lt"/>
                <a:ea typeface="+mn-ea"/>
                <a:cs typeface="+mn-cs"/>
                <a:sym typeface="Calibri"/>
              </a:defRPr>
            </a:lvl1pPr>
          </a:lstStyle>
          <a:p>
            <a:pPr/>
            <a:r>
              <a:t>Now open for discussion</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42" name="Shape 42"/>
          <p:cNvSpPr/>
          <p:nvPr>
            <p:ph type="sldImg"/>
          </p:nvPr>
        </p:nvSpPr>
        <p:spPr>
          <a:prstGeom prst="rect">
            <a:avLst/>
          </a:prstGeom>
        </p:spPr>
        <p:txBody>
          <a:bodyPr/>
          <a:lstStyle/>
          <a:p>
            <a:pPr/>
          </a:p>
        </p:txBody>
      </p:sp>
      <p:sp>
        <p:nvSpPr>
          <p:cNvPr id="43" name="Shape 43"/>
          <p:cNvSpPr/>
          <p:nvPr>
            <p:ph type="body" sz="quarter" idx="1"/>
          </p:nvPr>
        </p:nvSpPr>
        <p:spPr>
          <a:prstGeom prst="rect">
            <a:avLst/>
          </a:prstGeom>
        </p:spPr>
        <p:txBody>
          <a:bodyPr/>
          <a:lstStyle>
            <a:lvl1pPr marL="40639" marR="40639" defTabSz="457200">
              <a:buClr>
                <a:srgbClr val="000000"/>
              </a:buClr>
              <a:buFont typeface="Helvetica"/>
              <a:defRPr sz="1200">
                <a:uFill>
                  <a:solidFill>
                    <a:srgbClr val="000000"/>
                  </a:solidFill>
                </a:uFill>
                <a:latin typeface="+mn-lt"/>
                <a:ea typeface="+mn-ea"/>
                <a:cs typeface="+mn-cs"/>
                <a:sym typeface="Calibri"/>
              </a:defRPr>
            </a:lvl1pPr>
          </a:lstStyle>
          <a:p>
            <a:pPr/>
            <a:r>
              <a:t>Outline of my presentation</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50" name="Shape 50"/>
          <p:cNvSpPr/>
          <p:nvPr>
            <p:ph type="sldImg"/>
          </p:nvPr>
        </p:nvSpPr>
        <p:spPr>
          <a:prstGeom prst="rect">
            <a:avLst/>
          </a:prstGeom>
        </p:spPr>
        <p:txBody>
          <a:bodyPr/>
          <a:lstStyle/>
          <a:p>
            <a:pPr/>
          </a:p>
        </p:txBody>
      </p:sp>
      <p:sp>
        <p:nvSpPr>
          <p:cNvPr id="51" name="Shape 51"/>
          <p:cNvSpPr/>
          <p:nvPr>
            <p:ph type="body" sz="quarter" idx="1"/>
          </p:nvPr>
        </p:nvSpPr>
        <p:spPr>
          <a:prstGeom prst="rect">
            <a:avLst/>
          </a:prstGeom>
        </p:spPr>
        <p:txBody>
          <a:bodyPr/>
          <a:lstStyle>
            <a:lvl1pPr marL="40639" marR="40639" defTabSz="457200">
              <a:buClr>
                <a:srgbClr val="000000"/>
              </a:buClr>
              <a:buFont typeface="Helvetica"/>
              <a:defRPr sz="1200">
                <a:uFill>
                  <a:solidFill>
                    <a:srgbClr val="000000"/>
                  </a:solidFill>
                </a:uFill>
                <a:latin typeface="+mn-lt"/>
                <a:ea typeface="+mn-ea"/>
                <a:cs typeface="+mn-cs"/>
                <a:sym typeface="Calibri"/>
              </a:defRPr>
            </a:lvl1pPr>
          </a:lstStyle>
          <a:p>
            <a:pPr/>
            <a:r>
              <a:t> In 1984, I pointed out that the extremely popular game of Pacman required divided attention because more than one thing was happening on the screen at the same time. The player had to monitor all of the creatures you see on the screen, each of whom moves independently. I see divided visual attention within a single medium as a cognitive foundation for multitasking, especially multitasking within a single visual medium.</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57" name="Shape 57"/>
          <p:cNvSpPr/>
          <p:nvPr>
            <p:ph type="sldImg"/>
          </p:nvPr>
        </p:nvSpPr>
        <p:spPr>
          <a:prstGeom prst="rect">
            <a:avLst/>
          </a:prstGeom>
        </p:spPr>
        <p:txBody>
          <a:bodyPr/>
          <a:lstStyle/>
          <a:p>
            <a:pPr/>
          </a:p>
        </p:txBody>
      </p:sp>
      <p:sp>
        <p:nvSpPr>
          <p:cNvPr id="58" name="Shape 58"/>
          <p:cNvSpPr/>
          <p:nvPr>
            <p:ph type="body" sz="quarter" idx="1"/>
          </p:nvPr>
        </p:nvSpPr>
        <p:spPr>
          <a:prstGeom prst="rect">
            <a:avLst/>
          </a:prstGeom>
        </p:spPr>
        <p:txBody>
          <a:bodyPr/>
          <a:lstStyle/>
          <a:p>
            <a:pPr marL="40639" marR="40639" defTabSz="457200">
              <a:buClr>
                <a:srgbClr val="000000"/>
              </a:buClr>
              <a:buFont typeface="Helvetica"/>
              <a:defRPr sz="1200">
                <a:uFill>
                  <a:solidFill>
                    <a:srgbClr val="000000"/>
                  </a:solidFill>
                </a:uFill>
                <a:latin typeface="+mn-lt"/>
                <a:ea typeface="+mn-ea"/>
                <a:cs typeface="+mn-cs"/>
                <a:sym typeface="Calibri"/>
              </a:defRPr>
            </a:pPr>
            <a:r>
              <a:t>The operative word here is 1992. Girl is playing on her gameboy at her high school graduation. Obviously not paying full attention to the graduation speaker! So modern media multitasking has been going on a lot longer than we have been studying it. </a:t>
            </a:r>
          </a:p>
          <a:p>
            <a:pPr marL="40639" marR="40639" defTabSz="457200">
              <a:buClr>
                <a:srgbClr val="000000"/>
              </a:buClr>
              <a:buFont typeface="Helvetica"/>
              <a:defRPr sz="1200">
                <a:uFill>
                  <a:solidFill>
                    <a:srgbClr val="000000"/>
                  </a:solidFill>
                </a:uFill>
                <a:latin typeface="+mn-lt"/>
                <a:ea typeface="+mn-ea"/>
                <a:cs typeface="+mn-cs"/>
                <a:sym typeface="Calibri"/>
              </a:defRPr>
            </a:pPr>
          </a:p>
          <a:p>
            <a:pPr marL="40639" marR="40639" defTabSz="457200">
              <a:buClr>
                <a:srgbClr val="000000"/>
              </a:buClr>
              <a:buFont typeface="Helvetica"/>
              <a:defRPr sz="1200">
                <a:uFill>
                  <a:solidFill>
                    <a:srgbClr val="000000"/>
                  </a:solidFill>
                </a:uFill>
                <a:latin typeface="+mn-lt"/>
                <a:ea typeface="+mn-ea"/>
                <a:cs typeface="+mn-cs"/>
                <a:sym typeface="Calibri"/>
              </a:defRPr>
            </a:pPr>
            <a:r>
              <a:t>Conceptually, we probably should recognize three kinds of multitasking: between a medium and real life interaction (what you see here: between the live human speaker and the gameboy). Between 2 or more media (focus of Ulla Foehr’s 2006 report for Kaiser Family Foundation). Also within a single medium, in a moment.</a:t>
            </a:r>
          </a:p>
          <a:p>
            <a:pPr marL="40639" marR="40639" defTabSz="457200">
              <a:buClr>
                <a:srgbClr val="000000"/>
              </a:buClr>
              <a:buFont typeface="Helvetica"/>
              <a:defRPr sz="1200">
                <a:uFill>
                  <a:solidFill>
                    <a:srgbClr val="000000"/>
                  </a:solidFill>
                </a:uFill>
                <a:latin typeface="+mn-lt"/>
                <a:ea typeface="+mn-ea"/>
                <a:cs typeface="+mn-cs"/>
                <a:sym typeface="Calibri"/>
              </a:defRPr>
            </a:pPr>
          </a:p>
          <a:p>
            <a:pPr marL="40639" marR="40639" defTabSz="457200">
              <a:buClr>
                <a:srgbClr val="000000"/>
              </a:buClr>
              <a:buFont typeface="Helvetica"/>
              <a:defRPr sz="1200">
                <a:uFill>
                  <a:solidFill>
                    <a:srgbClr val="000000"/>
                  </a:solidFill>
                </a:uFill>
                <a:latin typeface="+mn-lt"/>
                <a:ea typeface="+mn-ea"/>
                <a:cs typeface="+mn-cs"/>
                <a:sym typeface="Calibri"/>
              </a:defRPr>
            </a:pPr>
            <a:r>
              <a:t> </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62" name="Shape 62"/>
          <p:cNvSpPr/>
          <p:nvPr>
            <p:ph type="sldImg"/>
          </p:nvPr>
        </p:nvSpPr>
        <p:spPr>
          <a:prstGeom prst="rect">
            <a:avLst/>
          </a:prstGeom>
        </p:spPr>
        <p:txBody>
          <a:bodyPr/>
          <a:lstStyle/>
          <a:p>
            <a:pPr/>
          </a:p>
        </p:txBody>
      </p:sp>
      <p:sp>
        <p:nvSpPr>
          <p:cNvPr id="63" name="Shape 63"/>
          <p:cNvSpPr/>
          <p:nvPr>
            <p:ph type="body" sz="quarter" idx="1"/>
          </p:nvPr>
        </p:nvSpPr>
        <p:spPr>
          <a:prstGeom prst="rect">
            <a:avLst/>
          </a:prstGeom>
        </p:spPr>
        <p:txBody>
          <a:bodyPr/>
          <a:lstStyle>
            <a:lvl1pPr marL="40639" marR="40639" defTabSz="457200">
              <a:buClr>
                <a:srgbClr val="000000"/>
              </a:buClr>
              <a:buFont typeface="Helvetica"/>
              <a:defRPr sz="1200">
                <a:uFill>
                  <a:solidFill>
                    <a:srgbClr val="000000"/>
                  </a:solidFill>
                </a:uFill>
                <a:latin typeface="+mn-lt"/>
                <a:ea typeface="+mn-ea"/>
                <a:cs typeface="+mn-cs"/>
                <a:sym typeface="Calibri"/>
              </a:defRPr>
            </a:lvl1pPr>
          </a:lstStyle>
          <a:p>
            <a:pPr/>
            <a:r>
              <a:t>Before start to read first point: Observations concerning the structure and function of the Pacman game were followed by  …..</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67" name="Shape 67"/>
          <p:cNvSpPr/>
          <p:nvPr>
            <p:ph type="sldImg"/>
          </p:nvPr>
        </p:nvSpPr>
        <p:spPr>
          <a:prstGeom prst="rect">
            <a:avLst/>
          </a:prstGeom>
        </p:spPr>
        <p:txBody>
          <a:bodyPr/>
          <a:lstStyle/>
          <a:p>
            <a:pPr/>
          </a:p>
        </p:txBody>
      </p:sp>
      <p:sp>
        <p:nvSpPr>
          <p:cNvPr id="68" name="Shape 68"/>
          <p:cNvSpPr/>
          <p:nvPr>
            <p:ph type="body" sz="quarter" idx="1"/>
          </p:nvPr>
        </p:nvSpPr>
        <p:spPr>
          <a:prstGeom prst="rect">
            <a:avLst/>
          </a:prstGeom>
        </p:spPr>
        <p:txBody>
          <a:bodyPr/>
          <a:lstStyle>
            <a:lvl1pPr marL="40639" marR="40639" defTabSz="457200">
              <a:buClr>
                <a:srgbClr val="000000"/>
              </a:buClr>
              <a:buFont typeface="Helvetica"/>
              <a:defRPr sz="1200">
                <a:uFill>
                  <a:solidFill>
                    <a:srgbClr val="000000"/>
                  </a:solidFill>
                </a:uFill>
                <a:latin typeface="+mn-lt"/>
                <a:ea typeface="+mn-ea"/>
                <a:cs typeface="+mn-cs"/>
                <a:sym typeface="Calibri"/>
              </a:defRPr>
            </a:lvl1pPr>
          </a:lstStyle>
          <a:p>
            <a:pPr/>
            <a:r>
              <a:t>Such skills seem to transfer from video games to work-related virtual tasks.</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72" name="Shape 72"/>
          <p:cNvSpPr/>
          <p:nvPr>
            <p:ph type="sldImg"/>
          </p:nvPr>
        </p:nvSpPr>
        <p:spPr>
          <a:prstGeom prst="rect">
            <a:avLst/>
          </a:prstGeom>
        </p:spPr>
        <p:txBody>
          <a:bodyPr/>
          <a:lstStyle/>
          <a:p>
            <a:pPr/>
          </a:p>
        </p:txBody>
      </p:sp>
      <p:sp>
        <p:nvSpPr>
          <p:cNvPr id="73" name="Shape 73"/>
          <p:cNvSpPr/>
          <p:nvPr>
            <p:ph type="body" sz="quarter" idx="1"/>
          </p:nvPr>
        </p:nvSpPr>
        <p:spPr>
          <a:prstGeom prst="rect">
            <a:avLst/>
          </a:prstGeom>
        </p:spPr>
        <p:txBody>
          <a:bodyPr/>
          <a:lstStyle/>
          <a:p>
            <a:pPr marL="40639" marR="40639" defTabSz="457200">
              <a:buClr>
                <a:srgbClr val="000000"/>
              </a:buClr>
              <a:buFont typeface="Helvetica"/>
              <a:defRPr sz="1200">
                <a:uFill>
                  <a:solidFill>
                    <a:srgbClr val="000000"/>
                  </a:solidFill>
                </a:uFill>
                <a:latin typeface="+mn-lt"/>
                <a:ea typeface="+mn-ea"/>
                <a:cs typeface="+mn-cs"/>
                <a:sym typeface="Calibri"/>
              </a:defRPr>
            </a:pPr>
            <a:r>
              <a:t>Read first bullet point: Best illustrated by Claudia Wallis’ interviewee, the producer who had 15 films in development! (from her Time article, Help, I’ve lost my focus!)</a:t>
            </a:r>
          </a:p>
          <a:p>
            <a:pPr marL="40639" marR="40639" defTabSz="457200">
              <a:buClr>
                <a:srgbClr val="000000"/>
              </a:buClr>
              <a:buFont typeface="Helvetica"/>
              <a:defRPr sz="1200">
                <a:uFill>
                  <a:solidFill>
                    <a:srgbClr val="000000"/>
                  </a:solidFill>
                </a:uFill>
                <a:latin typeface="+mn-lt"/>
                <a:ea typeface="+mn-ea"/>
                <a:cs typeface="+mn-cs"/>
                <a:sym typeface="Calibri"/>
              </a:defRPr>
            </a:pPr>
          </a:p>
          <a:p>
            <a:pPr marL="40639" marR="40639" defTabSz="457200">
              <a:buClr>
                <a:srgbClr val="000000"/>
              </a:buClr>
              <a:buFont typeface="Helvetica"/>
              <a:defRPr sz="1200">
                <a:uFill>
                  <a:solidFill>
                    <a:srgbClr val="000000"/>
                  </a:solidFill>
                </a:uFill>
                <a:latin typeface="+mn-lt"/>
                <a:ea typeface="+mn-ea"/>
                <a:cs typeface="+mn-cs"/>
                <a:sym typeface="Calibri"/>
              </a:defRPr>
            </a:pPr>
            <a:r>
              <a:t>Read second bullet point: the air controller who needs to monitor multiple locations simultaneously on his various screens.</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85" name="Shape 85"/>
          <p:cNvSpPr/>
          <p:nvPr>
            <p:ph type="sldImg"/>
          </p:nvPr>
        </p:nvSpPr>
        <p:spPr>
          <a:prstGeom prst="rect">
            <a:avLst/>
          </a:prstGeom>
        </p:spPr>
        <p:txBody>
          <a:bodyPr/>
          <a:lstStyle/>
          <a:p>
            <a:pPr/>
          </a:p>
        </p:txBody>
      </p:sp>
      <p:sp>
        <p:nvSpPr>
          <p:cNvPr id="86" name="Shape 86"/>
          <p:cNvSpPr/>
          <p:nvPr>
            <p:ph type="body" sz="quarter" idx="1"/>
          </p:nvPr>
        </p:nvSpPr>
        <p:spPr>
          <a:prstGeom prst="rect">
            <a:avLst/>
          </a:prstGeom>
        </p:spPr>
        <p:txBody>
          <a:bodyPr/>
          <a:lstStyle>
            <a:lvl1pPr marL="40639" marR="40639" defTabSz="457200">
              <a:buClr>
                <a:srgbClr val="000000"/>
              </a:buClr>
              <a:buFont typeface="Helvetica"/>
              <a:defRPr sz="1100">
                <a:uFill>
                  <a:solidFill>
                    <a:srgbClr val="000000"/>
                  </a:solidFill>
                </a:uFill>
                <a:latin typeface="+mn-lt"/>
                <a:ea typeface="+mn-ea"/>
                <a:cs typeface="+mn-cs"/>
                <a:sym typeface="Calibri"/>
              </a:defRPr>
            </a:lvl1pPr>
          </a:lstStyle>
          <a:p>
            <a:pPr/>
            <a:r>
              <a:t>Multitasking has made millions for NY Mayor Michael Bloomberg, who, before he became mayor, innovated the technology for stock quote crawls at the bottom of the tv screen. CNN Headline News has adopted the crawl extensively. While news anchors present their stories as talking heads on Headline News, weather forecast icons, sports scores, stock quotes, and textually delivered news crawls all appear at the bottom of the screen. To process these simultaneous stimuli requires multitasking. Such formats are very popular with younger viewers (ages18 to 34),whereas older viewers (over 55) dislike them most, as research has shown. Nonetheless, the distracting information exacts a cognitive cost, even from the younger generation who have had more experience with multitasking. Some crawls are clearly more distracting than others!  Some crawls are related to the main news story (upper left), most are unrelated. This might be an interesting variable to study: If the crawl is related, is it less distracting or could it even enhance processing and remembering the main info?</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93" name="Shape 93"/>
          <p:cNvSpPr/>
          <p:nvPr>
            <p:ph type="sldImg"/>
          </p:nvPr>
        </p:nvSpPr>
        <p:spPr>
          <a:prstGeom prst="rect">
            <a:avLst/>
          </a:prstGeom>
        </p:spPr>
        <p:txBody>
          <a:bodyPr/>
          <a:lstStyle/>
          <a:p>
            <a:pPr/>
          </a:p>
        </p:txBody>
      </p:sp>
      <p:sp>
        <p:nvSpPr>
          <p:cNvPr id="94" name="Shape 94"/>
          <p:cNvSpPr/>
          <p:nvPr>
            <p:ph type="body" sz="quarter" idx="1"/>
          </p:nvPr>
        </p:nvSpPr>
        <p:spPr>
          <a:prstGeom prst="rect">
            <a:avLst/>
          </a:prstGeom>
        </p:spPr>
        <p:txBody>
          <a:bodyPr/>
          <a:lstStyle>
            <a:lvl1pPr marL="40639" marR="40639" defTabSz="457200">
              <a:buClr>
                <a:srgbClr val="000000"/>
              </a:buClr>
              <a:buFont typeface="Helvetica"/>
              <a:defRPr sz="1200">
                <a:uFill>
                  <a:solidFill>
                    <a:srgbClr val="000000"/>
                  </a:solidFill>
                </a:uFill>
                <a:latin typeface="+mn-lt"/>
                <a:ea typeface="+mn-ea"/>
                <a:cs typeface="+mn-cs"/>
                <a:sym typeface="Calibri"/>
              </a:defRPr>
            </a:lvl1pPr>
          </a:lstStyle>
          <a:p>
            <a:pPr/>
            <a:r>
              <a:t>A controlled experiment by Lori Bergen and colleagues showed that college students recalled  significantly fewer facts from main news stories in CNN’s visually complex environment (on the left) than from the same stories presented in a visually simple format, with the news anchor alone on the screen and the news crawls etc. edited out. Within-medium multitasking produces a  cognitive decrement in the real world. </a:t>
            </a:r>
          </a:p>
        </p:txBody>
      </p:sp>
    </p:spTree>
  </p:cSld>
  <p:clrMapOvr>
    <a:masterClrMapping/>
  </p:clrMapOvr>
</p:notes>
</file>

<file path=ppt/slideLayouts/_rels/slideLayout1.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x" showMasterSp="1" showMasterPhAnim="1">
  <p:cSld name="Office Theme">
    <p:spTree>
      <p:nvGrpSpPr>
        <p:cNvPr id="1" name=""/>
        <p:cNvGrpSpPr/>
        <p:nvPr/>
      </p:nvGrpSpPr>
      <p:grpSpPr>
        <a:xfrm>
          <a:off x="0" y="0"/>
          <a:ext cx="0" cy="0"/>
          <a:chOff x="0" y="0"/>
          <a:chExt cx="0" cy="0"/>
        </a:xfrm>
      </p:grpSpPr>
      <p:sp>
        <p:nvSpPr>
          <p:cNvPr id="11" name="Title Text"/>
          <p:cNvSpPr txBox="1"/>
          <p:nvPr>
            <p:ph type="title"/>
          </p:nvPr>
        </p:nvSpPr>
        <p:spPr>
          <a:prstGeom prst="rect">
            <a:avLst/>
          </a:prstGeom>
        </p:spPr>
        <p:txBody>
          <a:bodyPr/>
          <a:lstStyle/>
          <a:p>
            <a:pPr/>
            <a:r>
              <a:t>Title Text</a:t>
            </a:r>
          </a:p>
        </p:txBody>
      </p:sp>
      <p:sp>
        <p:nvSpPr>
          <p:cNvPr id="12" name="Body Level One…"/>
          <p:cNvSpPr txBox="1"/>
          <p:nvPr>
            <p:ph type="body" idx="1"/>
          </p:nvPr>
        </p:nvSpPr>
        <p:spPr>
          <a:prstGeom prst="rect">
            <a:avLst/>
          </a:prstGeom>
        </p:spPr>
        <p:txBody>
          <a:bodyPr/>
          <a:lstStyle/>
          <a:p>
            <a:pPr/>
            <a:r>
              <a:t>Body Level One</a:t>
            </a:r>
          </a:p>
          <a:p>
            <a:pPr lvl="1"/>
            <a:r>
              <a:t>Body Level Two</a:t>
            </a:r>
          </a:p>
          <a:p>
            <a:pPr lvl="2"/>
            <a:r>
              <a:t>Body Level Three</a:t>
            </a:r>
          </a:p>
          <a:p>
            <a:pPr lvl="3"/>
            <a:r>
              <a:t>Body Level Four</a:t>
            </a:r>
          </a:p>
          <a:p>
            <a:pPr lvl="4"/>
            <a:r>
              <a:t>Body Level Five</a:t>
            </a:r>
          </a:p>
        </p:txBody>
      </p:sp>
      <p:sp>
        <p:nvSpPr>
          <p:cNvPr id="13"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2.xml><?xml version="1.0" encoding="utf-8"?>
<p:sldLayout xmlns:a="http://schemas.openxmlformats.org/drawingml/2006/main" xmlns:r="http://schemas.openxmlformats.org/officeDocument/2006/relationships" xmlns:p="http://schemas.openxmlformats.org/presentationml/2006/main" type="tx" showMasterSp="1" showMasterPhAnim="1">
  <p:cSld name="1_Office Theme">
    <p:spTree>
      <p:nvGrpSpPr>
        <p:cNvPr id="1" name=""/>
        <p:cNvGrpSpPr/>
        <p:nvPr/>
      </p:nvGrpSpPr>
      <p:grpSpPr>
        <a:xfrm>
          <a:off x="0" y="0"/>
          <a:ext cx="0" cy="0"/>
          <a:chOff x="0" y="0"/>
          <a:chExt cx="0" cy="0"/>
        </a:xfrm>
      </p:grpSpPr>
      <p:sp>
        <p:nvSpPr>
          <p:cNvPr id="20" name="Title Text"/>
          <p:cNvSpPr txBox="1"/>
          <p:nvPr>
            <p:ph type="title"/>
          </p:nvPr>
        </p:nvSpPr>
        <p:spPr>
          <a:prstGeom prst="rect">
            <a:avLst/>
          </a:prstGeom>
        </p:spPr>
        <p:txBody>
          <a:bodyPr/>
          <a:lstStyle/>
          <a:p>
            <a:pPr/>
            <a:r>
              <a:t>Title Text</a:t>
            </a:r>
          </a:p>
        </p:txBody>
      </p:sp>
      <p:sp>
        <p:nvSpPr>
          <p:cNvPr id="21" name="Body Level One…"/>
          <p:cNvSpPr txBox="1"/>
          <p:nvPr>
            <p:ph type="body" idx="1"/>
          </p:nvPr>
        </p:nvSpPr>
        <p:spPr>
          <a:prstGeom prst="rect">
            <a:avLst/>
          </a:prstGeom>
        </p:spPr>
        <p:txBody>
          <a:bodyPr/>
          <a:lstStyle/>
          <a:p>
            <a:pPr/>
            <a:r>
              <a:t>Body Level One</a:t>
            </a:r>
          </a:p>
          <a:p>
            <a:pPr lvl="1"/>
            <a:r>
              <a:t>Body Level Two</a:t>
            </a:r>
          </a:p>
          <a:p>
            <a:pPr lvl="2"/>
            <a:r>
              <a:t>Body Level Three</a:t>
            </a:r>
          </a:p>
          <a:p>
            <a:pPr lvl="3"/>
            <a:r>
              <a:t>Body Level Four</a:t>
            </a:r>
          </a:p>
          <a:p>
            <a:pPr lvl="4"/>
            <a:r>
              <a:t>Body Level Five</a:t>
            </a:r>
          </a:p>
        </p:txBody>
      </p:sp>
      <p:sp>
        <p:nvSpPr>
          <p:cNvPr id="22" name="Slide Number"/>
          <p:cNvSpPr txBox="1"/>
          <p:nvPr>
            <p:ph type="sldNum" sz="quarter" idx="2"/>
          </p:nvPr>
        </p:nvSpPr>
        <p:spPr>
          <a:xfrm>
            <a:off x="7371308" y="6489699"/>
            <a:ext cx="268784" cy="279401"/>
          </a:xfrm>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Masters/_rels/slideMaster1.xml.rels><?xml version="1.0" encoding="UTF-8"?>
<Relationships xmlns="http://schemas.openxmlformats.org/package/2006/relationships"><Relationship Id="rId1" Type="http://schemas.openxmlformats.org/officeDocument/2006/relationships/theme" Target="../theme/theme1.xml"/><Relationship Id="rId2" Type="http://schemas.openxmlformats.org/officeDocument/2006/relationships/slideLayout" Target="../slideLayouts/slideLayout1.xml"/><Relationship Id="rId3" Type="http://schemas.openxmlformats.org/officeDocument/2006/relationships/slideLayout" Target="../slideLayouts/slideLayout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000000"/>
        </a:solidFill>
      </p:bgPr>
    </p:bg>
    <p:spTree>
      <p:nvGrpSpPr>
        <p:cNvPr id="1" name=""/>
        <p:cNvGrpSpPr/>
        <p:nvPr/>
      </p:nvGrpSpPr>
      <p:grpSpPr>
        <a:xfrm>
          <a:off x="0" y="0"/>
          <a:ext cx="0" cy="0"/>
          <a:chOff x="0" y="0"/>
          <a:chExt cx="0" cy="0"/>
        </a:xfrm>
      </p:grpSpPr>
      <p:sp>
        <p:nvSpPr>
          <p:cNvPr id="2" name="Title Text"/>
          <p:cNvSpPr txBox="1"/>
          <p:nvPr>
            <p:ph type="title"/>
          </p:nvPr>
        </p:nvSpPr>
        <p:spPr>
          <a:xfrm>
            <a:off x="457200" y="92074"/>
            <a:ext cx="8229600" cy="1508126"/>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lstStyle/>
          <a:p>
            <a:pPr/>
            <a:r>
              <a:t>Title Text</a:t>
            </a:r>
          </a:p>
        </p:txBody>
      </p:sp>
      <p:sp>
        <p:nvSpPr>
          <p:cNvPr id="3" name="Body Level One…"/>
          <p:cNvSpPr txBox="1"/>
          <p:nvPr>
            <p:ph type="body" idx="1"/>
          </p:nvPr>
        </p:nvSpPr>
        <p:spPr>
          <a:xfrm>
            <a:off x="457200" y="1600200"/>
            <a:ext cx="8229600" cy="5257800"/>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lstStyle>
            <a:lvl2pPr marL="783590" indent="-285750">
              <a:spcBef>
                <a:spcPts val="600"/>
              </a:spcBef>
              <a:buChar char="–"/>
              <a:defRPr sz="2800"/>
            </a:lvl2pPr>
            <a:lvl3pPr marL="1183639" indent="-228600">
              <a:spcBef>
                <a:spcPts val="500"/>
              </a:spcBef>
              <a:defRPr sz="2400"/>
            </a:lvl3pPr>
            <a:lvl4pPr marL="1640839" indent="-228600">
              <a:spcBef>
                <a:spcPts val="400"/>
              </a:spcBef>
              <a:buChar char="–"/>
              <a:defRPr sz="2000"/>
            </a:lvl4pPr>
            <a:lvl5pPr marL="2098039" indent="-228600">
              <a:spcBef>
                <a:spcPts val="400"/>
              </a:spcBef>
              <a:buChar char="»"/>
              <a:defRPr sz="2000"/>
            </a:lvl5pPr>
          </a:lstStyle>
          <a:p>
            <a:pPr/>
            <a:r>
              <a:t>Body Level One</a:t>
            </a:r>
          </a:p>
          <a:p>
            <a:pPr lvl="1"/>
            <a:r>
              <a:t>Body Level Two</a:t>
            </a:r>
          </a:p>
          <a:p>
            <a:pPr lvl="2"/>
            <a:r>
              <a:t>Body Level Three</a:t>
            </a:r>
          </a:p>
          <a:p>
            <a:pPr lvl="3"/>
            <a:r>
              <a:t>Body Level Four</a:t>
            </a:r>
          </a:p>
          <a:p>
            <a:pPr lvl="4"/>
            <a:r>
              <a:t>Body Level Five</a:t>
            </a:r>
          </a:p>
        </p:txBody>
      </p:sp>
      <p:sp>
        <p:nvSpPr>
          <p:cNvPr id="4" name="Slide Number"/>
          <p:cNvSpPr txBox="1"/>
          <p:nvPr>
            <p:ph type="sldNum" sz="quarter" idx="2"/>
          </p:nvPr>
        </p:nvSpPr>
        <p:spPr>
          <a:xfrm>
            <a:off x="7485608" y="6399212"/>
            <a:ext cx="268784" cy="279401"/>
          </a:xfrm>
          <a:prstGeom prst="rect">
            <a:avLst/>
          </a:prstGeom>
          <a:ln w="12700">
            <a:miter lim="400000"/>
          </a:ln>
        </p:spPr>
        <p:txBody>
          <a:bodyPr wrap="none" lIns="50800" tIns="50800" rIns="50800" bIns="50800" anchor="ctr">
            <a:spAutoFit/>
          </a:bodyPr>
          <a:lstStyle>
            <a:lvl1pPr marL="0" marR="0" algn="ctr" defTabSz="584200">
              <a:defRPr sz="1200"/>
            </a:lvl1pPr>
          </a:lstStyle>
          <a:p>
            <a:pPr/>
            <a:fld id="{86CB4B4D-7CA3-9044-876B-883B54F8677D}" type="slidenum"/>
          </a:p>
        </p:txBody>
      </p:sp>
    </p:spTree>
  </p:cSld>
  <p:clrMap bg1="dk1" tx1="lt1" bg2="dk2" tx2="lt2" accent1="accent1" accent2="accent2" accent3="accent3" accent4="accent4" accent5="accent5" accent6="accent6" hlink="hlink" folHlink="folHlink"/>
  <p:sldLayoutIdLst>
    <p:sldLayoutId id="2147483649" r:id="rId2"/>
    <p:sldLayoutId id="2147483650" r:id="rId3"/>
  </p:sldLayoutIdLst>
  <p:transition xmlns:p14="http://schemas.microsoft.com/office/powerpoint/2010/main" spd="med" advClick="1"/>
  <p:txStyles>
    <p:titleStyle>
      <a:lvl1pPr marL="40639" marR="40639" indent="0" algn="ctr" defTabSz="457200" rtl="0" latinLnBrk="0">
        <a:lnSpc>
          <a:spcPct val="100000"/>
        </a:lnSpc>
        <a:spcBef>
          <a:spcPts val="0"/>
        </a:spcBef>
        <a:spcAft>
          <a:spcPts val="0"/>
        </a:spcAft>
        <a:buClrTx/>
        <a:buSzTx/>
        <a:buFontTx/>
        <a:buNone/>
        <a:tabLst/>
        <a:defRPr b="0" baseline="0" cap="none" i="0" spc="0" strike="noStrike" sz="4400" u="none">
          <a:ln>
            <a:noFill/>
          </a:ln>
          <a:solidFill>
            <a:srgbClr val="FFFFFF"/>
          </a:solidFill>
          <a:uFill>
            <a:solidFill>
              <a:srgbClr val="FFFFFF"/>
            </a:solidFill>
          </a:uFill>
          <a:latin typeface="+mn-lt"/>
          <a:ea typeface="+mn-ea"/>
          <a:cs typeface="+mn-cs"/>
          <a:sym typeface="Calibri"/>
        </a:defRPr>
      </a:lvl1pPr>
      <a:lvl2pPr marL="40639" marR="40639" indent="0" algn="ctr" defTabSz="457200" rtl="0" latinLnBrk="0">
        <a:lnSpc>
          <a:spcPct val="100000"/>
        </a:lnSpc>
        <a:spcBef>
          <a:spcPts val="0"/>
        </a:spcBef>
        <a:spcAft>
          <a:spcPts val="0"/>
        </a:spcAft>
        <a:buClrTx/>
        <a:buSzTx/>
        <a:buFontTx/>
        <a:buNone/>
        <a:tabLst/>
        <a:defRPr b="0" baseline="0" cap="none" i="0" spc="0" strike="noStrike" sz="4400" u="none">
          <a:ln>
            <a:noFill/>
          </a:ln>
          <a:solidFill>
            <a:srgbClr val="FFFFFF"/>
          </a:solidFill>
          <a:uFill>
            <a:solidFill>
              <a:srgbClr val="FFFFFF"/>
            </a:solidFill>
          </a:uFill>
          <a:latin typeface="+mn-lt"/>
          <a:ea typeface="+mn-ea"/>
          <a:cs typeface="+mn-cs"/>
          <a:sym typeface="Calibri"/>
        </a:defRPr>
      </a:lvl2pPr>
      <a:lvl3pPr marL="40639" marR="40639" indent="0" algn="ctr" defTabSz="457200" rtl="0" latinLnBrk="0">
        <a:lnSpc>
          <a:spcPct val="100000"/>
        </a:lnSpc>
        <a:spcBef>
          <a:spcPts val="0"/>
        </a:spcBef>
        <a:spcAft>
          <a:spcPts val="0"/>
        </a:spcAft>
        <a:buClrTx/>
        <a:buSzTx/>
        <a:buFontTx/>
        <a:buNone/>
        <a:tabLst/>
        <a:defRPr b="0" baseline="0" cap="none" i="0" spc="0" strike="noStrike" sz="4400" u="none">
          <a:ln>
            <a:noFill/>
          </a:ln>
          <a:solidFill>
            <a:srgbClr val="FFFFFF"/>
          </a:solidFill>
          <a:uFill>
            <a:solidFill>
              <a:srgbClr val="FFFFFF"/>
            </a:solidFill>
          </a:uFill>
          <a:latin typeface="+mn-lt"/>
          <a:ea typeface="+mn-ea"/>
          <a:cs typeface="+mn-cs"/>
          <a:sym typeface="Calibri"/>
        </a:defRPr>
      </a:lvl3pPr>
      <a:lvl4pPr marL="40639" marR="40639" indent="0" algn="ctr" defTabSz="457200" rtl="0" latinLnBrk="0">
        <a:lnSpc>
          <a:spcPct val="100000"/>
        </a:lnSpc>
        <a:spcBef>
          <a:spcPts val="0"/>
        </a:spcBef>
        <a:spcAft>
          <a:spcPts val="0"/>
        </a:spcAft>
        <a:buClrTx/>
        <a:buSzTx/>
        <a:buFontTx/>
        <a:buNone/>
        <a:tabLst/>
        <a:defRPr b="0" baseline="0" cap="none" i="0" spc="0" strike="noStrike" sz="4400" u="none">
          <a:ln>
            <a:noFill/>
          </a:ln>
          <a:solidFill>
            <a:srgbClr val="FFFFFF"/>
          </a:solidFill>
          <a:uFill>
            <a:solidFill>
              <a:srgbClr val="FFFFFF"/>
            </a:solidFill>
          </a:uFill>
          <a:latin typeface="+mn-lt"/>
          <a:ea typeface="+mn-ea"/>
          <a:cs typeface="+mn-cs"/>
          <a:sym typeface="Calibri"/>
        </a:defRPr>
      </a:lvl4pPr>
      <a:lvl5pPr marL="40639" marR="40639" indent="0" algn="ctr" defTabSz="457200" rtl="0" latinLnBrk="0">
        <a:lnSpc>
          <a:spcPct val="100000"/>
        </a:lnSpc>
        <a:spcBef>
          <a:spcPts val="0"/>
        </a:spcBef>
        <a:spcAft>
          <a:spcPts val="0"/>
        </a:spcAft>
        <a:buClrTx/>
        <a:buSzTx/>
        <a:buFontTx/>
        <a:buNone/>
        <a:tabLst/>
        <a:defRPr b="0" baseline="0" cap="none" i="0" spc="0" strike="noStrike" sz="4400" u="none">
          <a:ln>
            <a:noFill/>
          </a:ln>
          <a:solidFill>
            <a:srgbClr val="FFFFFF"/>
          </a:solidFill>
          <a:uFill>
            <a:solidFill>
              <a:srgbClr val="FFFFFF"/>
            </a:solidFill>
          </a:uFill>
          <a:latin typeface="+mn-lt"/>
          <a:ea typeface="+mn-ea"/>
          <a:cs typeface="+mn-cs"/>
          <a:sym typeface="Calibri"/>
        </a:defRPr>
      </a:lvl5pPr>
      <a:lvl6pPr marL="40639" marR="40639" indent="0" algn="ctr" defTabSz="457200" rtl="0" latinLnBrk="0">
        <a:lnSpc>
          <a:spcPct val="100000"/>
        </a:lnSpc>
        <a:spcBef>
          <a:spcPts val="0"/>
        </a:spcBef>
        <a:spcAft>
          <a:spcPts val="0"/>
        </a:spcAft>
        <a:buClrTx/>
        <a:buSzTx/>
        <a:buFontTx/>
        <a:buNone/>
        <a:tabLst/>
        <a:defRPr b="0" baseline="0" cap="none" i="0" spc="0" strike="noStrike" sz="4400" u="none">
          <a:ln>
            <a:noFill/>
          </a:ln>
          <a:solidFill>
            <a:srgbClr val="FFFFFF"/>
          </a:solidFill>
          <a:uFill>
            <a:solidFill>
              <a:srgbClr val="FFFFFF"/>
            </a:solidFill>
          </a:uFill>
          <a:latin typeface="+mn-lt"/>
          <a:ea typeface="+mn-ea"/>
          <a:cs typeface="+mn-cs"/>
          <a:sym typeface="Calibri"/>
        </a:defRPr>
      </a:lvl6pPr>
      <a:lvl7pPr marL="40639" marR="40639" indent="0" algn="ctr" defTabSz="457200" rtl="0" latinLnBrk="0">
        <a:lnSpc>
          <a:spcPct val="100000"/>
        </a:lnSpc>
        <a:spcBef>
          <a:spcPts val="0"/>
        </a:spcBef>
        <a:spcAft>
          <a:spcPts val="0"/>
        </a:spcAft>
        <a:buClrTx/>
        <a:buSzTx/>
        <a:buFontTx/>
        <a:buNone/>
        <a:tabLst/>
        <a:defRPr b="0" baseline="0" cap="none" i="0" spc="0" strike="noStrike" sz="4400" u="none">
          <a:ln>
            <a:noFill/>
          </a:ln>
          <a:solidFill>
            <a:srgbClr val="FFFFFF"/>
          </a:solidFill>
          <a:uFill>
            <a:solidFill>
              <a:srgbClr val="FFFFFF"/>
            </a:solidFill>
          </a:uFill>
          <a:latin typeface="+mn-lt"/>
          <a:ea typeface="+mn-ea"/>
          <a:cs typeface="+mn-cs"/>
          <a:sym typeface="Calibri"/>
        </a:defRPr>
      </a:lvl7pPr>
      <a:lvl8pPr marL="40639" marR="40639" indent="0" algn="ctr" defTabSz="457200" rtl="0" latinLnBrk="0">
        <a:lnSpc>
          <a:spcPct val="100000"/>
        </a:lnSpc>
        <a:spcBef>
          <a:spcPts val="0"/>
        </a:spcBef>
        <a:spcAft>
          <a:spcPts val="0"/>
        </a:spcAft>
        <a:buClrTx/>
        <a:buSzTx/>
        <a:buFontTx/>
        <a:buNone/>
        <a:tabLst/>
        <a:defRPr b="0" baseline="0" cap="none" i="0" spc="0" strike="noStrike" sz="4400" u="none">
          <a:ln>
            <a:noFill/>
          </a:ln>
          <a:solidFill>
            <a:srgbClr val="FFFFFF"/>
          </a:solidFill>
          <a:uFill>
            <a:solidFill>
              <a:srgbClr val="FFFFFF"/>
            </a:solidFill>
          </a:uFill>
          <a:latin typeface="+mn-lt"/>
          <a:ea typeface="+mn-ea"/>
          <a:cs typeface="+mn-cs"/>
          <a:sym typeface="Calibri"/>
        </a:defRPr>
      </a:lvl8pPr>
      <a:lvl9pPr marL="40639" marR="40639" indent="0" algn="ctr" defTabSz="457200" rtl="0" latinLnBrk="0">
        <a:lnSpc>
          <a:spcPct val="100000"/>
        </a:lnSpc>
        <a:spcBef>
          <a:spcPts val="0"/>
        </a:spcBef>
        <a:spcAft>
          <a:spcPts val="0"/>
        </a:spcAft>
        <a:buClrTx/>
        <a:buSzTx/>
        <a:buFontTx/>
        <a:buNone/>
        <a:tabLst/>
        <a:defRPr b="0" baseline="0" cap="none" i="0" spc="0" strike="noStrike" sz="4400" u="none">
          <a:ln>
            <a:noFill/>
          </a:ln>
          <a:solidFill>
            <a:srgbClr val="FFFFFF"/>
          </a:solidFill>
          <a:uFill>
            <a:solidFill>
              <a:srgbClr val="FFFFFF"/>
            </a:solidFill>
          </a:uFill>
          <a:latin typeface="+mn-lt"/>
          <a:ea typeface="+mn-ea"/>
          <a:cs typeface="+mn-cs"/>
          <a:sym typeface="Calibri"/>
        </a:defRPr>
      </a:lvl9pPr>
    </p:titleStyle>
    <p:bodyStyle>
      <a:lvl1pPr marL="383540" marR="40639" indent="-342900" algn="l" defTabSz="457200" rtl="0" latinLnBrk="0">
        <a:lnSpc>
          <a:spcPct val="100000"/>
        </a:lnSpc>
        <a:spcBef>
          <a:spcPts val="700"/>
        </a:spcBef>
        <a:spcAft>
          <a:spcPts val="0"/>
        </a:spcAft>
        <a:buClr>
          <a:srgbClr val="FFFFFF"/>
        </a:buClr>
        <a:buSzPct val="100000"/>
        <a:buFont typeface="Arial"/>
        <a:buChar char="•"/>
        <a:tabLst/>
        <a:defRPr b="0" baseline="0" cap="none" i="0" spc="0" strike="noStrike" sz="3200" u="none">
          <a:ln>
            <a:noFill/>
          </a:ln>
          <a:solidFill>
            <a:srgbClr val="FFFFFF"/>
          </a:solidFill>
          <a:uFill>
            <a:solidFill>
              <a:srgbClr val="FFFFFF"/>
            </a:solidFill>
          </a:uFill>
          <a:latin typeface="+mn-lt"/>
          <a:ea typeface="+mn-ea"/>
          <a:cs typeface="+mn-cs"/>
          <a:sym typeface="Calibri"/>
        </a:defRPr>
      </a:lvl1pPr>
      <a:lvl2pPr marL="824411" marR="40639" indent="-326571" algn="l" defTabSz="457200" rtl="0" latinLnBrk="0">
        <a:lnSpc>
          <a:spcPct val="100000"/>
        </a:lnSpc>
        <a:spcBef>
          <a:spcPts val="700"/>
        </a:spcBef>
        <a:spcAft>
          <a:spcPts val="0"/>
        </a:spcAft>
        <a:buClr>
          <a:srgbClr val="FFFFFF"/>
        </a:buClr>
        <a:buSzPct val="100000"/>
        <a:buFont typeface="Arial"/>
        <a:buChar char="•"/>
        <a:tabLst/>
        <a:defRPr b="0" baseline="0" cap="none" i="0" spc="0" strike="noStrike" sz="3200" u="none">
          <a:ln>
            <a:noFill/>
          </a:ln>
          <a:solidFill>
            <a:srgbClr val="FFFFFF"/>
          </a:solidFill>
          <a:uFill>
            <a:solidFill>
              <a:srgbClr val="FFFFFF"/>
            </a:solidFill>
          </a:uFill>
          <a:latin typeface="+mn-lt"/>
          <a:ea typeface="+mn-ea"/>
          <a:cs typeface="+mn-cs"/>
          <a:sym typeface="Calibri"/>
        </a:defRPr>
      </a:lvl2pPr>
      <a:lvl3pPr marL="1259839" marR="40639" indent="-304800" algn="l" defTabSz="457200" rtl="0" latinLnBrk="0">
        <a:lnSpc>
          <a:spcPct val="100000"/>
        </a:lnSpc>
        <a:spcBef>
          <a:spcPts val="700"/>
        </a:spcBef>
        <a:spcAft>
          <a:spcPts val="0"/>
        </a:spcAft>
        <a:buClr>
          <a:srgbClr val="FFFFFF"/>
        </a:buClr>
        <a:buSzPct val="100000"/>
        <a:buFont typeface="Arial"/>
        <a:buChar char="•"/>
        <a:tabLst/>
        <a:defRPr b="0" baseline="0" cap="none" i="0" spc="0" strike="noStrike" sz="3200" u="none">
          <a:ln>
            <a:noFill/>
          </a:ln>
          <a:solidFill>
            <a:srgbClr val="FFFFFF"/>
          </a:solidFill>
          <a:uFill>
            <a:solidFill>
              <a:srgbClr val="FFFFFF"/>
            </a:solidFill>
          </a:uFill>
          <a:latin typeface="+mn-lt"/>
          <a:ea typeface="+mn-ea"/>
          <a:cs typeface="+mn-cs"/>
          <a:sym typeface="Calibri"/>
        </a:defRPr>
      </a:lvl3pPr>
      <a:lvl4pPr marL="1778000" marR="40639" indent="-365760" algn="l" defTabSz="457200" rtl="0" latinLnBrk="0">
        <a:lnSpc>
          <a:spcPct val="100000"/>
        </a:lnSpc>
        <a:spcBef>
          <a:spcPts val="700"/>
        </a:spcBef>
        <a:spcAft>
          <a:spcPts val="0"/>
        </a:spcAft>
        <a:buClr>
          <a:srgbClr val="FFFFFF"/>
        </a:buClr>
        <a:buSzPct val="100000"/>
        <a:buFont typeface="Arial"/>
        <a:buChar char="•"/>
        <a:tabLst/>
        <a:defRPr b="0" baseline="0" cap="none" i="0" spc="0" strike="noStrike" sz="3200" u="none">
          <a:ln>
            <a:noFill/>
          </a:ln>
          <a:solidFill>
            <a:srgbClr val="FFFFFF"/>
          </a:solidFill>
          <a:uFill>
            <a:solidFill>
              <a:srgbClr val="FFFFFF"/>
            </a:solidFill>
          </a:uFill>
          <a:latin typeface="+mn-lt"/>
          <a:ea typeface="+mn-ea"/>
          <a:cs typeface="+mn-cs"/>
          <a:sym typeface="Calibri"/>
        </a:defRPr>
      </a:lvl4pPr>
      <a:lvl5pPr marL="2235200" marR="40639" indent="-365760" algn="l" defTabSz="457200" rtl="0" latinLnBrk="0">
        <a:lnSpc>
          <a:spcPct val="100000"/>
        </a:lnSpc>
        <a:spcBef>
          <a:spcPts val="700"/>
        </a:spcBef>
        <a:spcAft>
          <a:spcPts val="0"/>
        </a:spcAft>
        <a:buClr>
          <a:srgbClr val="FFFFFF"/>
        </a:buClr>
        <a:buSzPct val="100000"/>
        <a:buFont typeface="Arial"/>
        <a:buChar char="•"/>
        <a:tabLst/>
        <a:defRPr b="0" baseline="0" cap="none" i="0" spc="0" strike="noStrike" sz="3200" u="none">
          <a:ln>
            <a:noFill/>
          </a:ln>
          <a:solidFill>
            <a:srgbClr val="FFFFFF"/>
          </a:solidFill>
          <a:uFill>
            <a:solidFill>
              <a:srgbClr val="FFFFFF"/>
            </a:solidFill>
          </a:uFill>
          <a:latin typeface="+mn-lt"/>
          <a:ea typeface="+mn-ea"/>
          <a:cs typeface="+mn-cs"/>
          <a:sym typeface="Calibri"/>
        </a:defRPr>
      </a:lvl5pPr>
      <a:lvl6pPr marL="2235200" marR="40639" indent="-365760" algn="l" defTabSz="457200" rtl="0" latinLnBrk="0">
        <a:lnSpc>
          <a:spcPct val="100000"/>
        </a:lnSpc>
        <a:spcBef>
          <a:spcPts val="700"/>
        </a:spcBef>
        <a:spcAft>
          <a:spcPts val="0"/>
        </a:spcAft>
        <a:buClr>
          <a:srgbClr val="FFFFFF"/>
        </a:buClr>
        <a:buSzPct val="100000"/>
        <a:buFont typeface="Arial"/>
        <a:buChar char="•"/>
        <a:tabLst/>
        <a:defRPr b="0" baseline="0" cap="none" i="0" spc="0" strike="noStrike" sz="3200" u="none">
          <a:ln>
            <a:noFill/>
          </a:ln>
          <a:solidFill>
            <a:srgbClr val="FFFFFF"/>
          </a:solidFill>
          <a:uFill>
            <a:solidFill>
              <a:srgbClr val="FFFFFF"/>
            </a:solidFill>
          </a:uFill>
          <a:latin typeface="+mn-lt"/>
          <a:ea typeface="+mn-ea"/>
          <a:cs typeface="+mn-cs"/>
          <a:sym typeface="Calibri"/>
        </a:defRPr>
      </a:lvl6pPr>
      <a:lvl7pPr marL="2235200" marR="40639" indent="-365760" algn="l" defTabSz="457200" rtl="0" latinLnBrk="0">
        <a:lnSpc>
          <a:spcPct val="100000"/>
        </a:lnSpc>
        <a:spcBef>
          <a:spcPts val="700"/>
        </a:spcBef>
        <a:spcAft>
          <a:spcPts val="0"/>
        </a:spcAft>
        <a:buClr>
          <a:srgbClr val="FFFFFF"/>
        </a:buClr>
        <a:buSzPct val="100000"/>
        <a:buFont typeface="Arial"/>
        <a:buChar char="•"/>
        <a:tabLst/>
        <a:defRPr b="0" baseline="0" cap="none" i="0" spc="0" strike="noStrike" sz="3200" u="none">
          <a:ln>
            <a:noFill/>
          </a:ln>
          <a:solidFill>
            <a:srgbClr val="FFFFFF"/>
          </a:solidFill>
          <a:uFill>
            <a:solidFill>
              <a:srgbClr val="FFFFFF"/>
            </a:solidFill>
          </a:uFill>
          <a:latin typeface="+mn-lt"/>
          <a:ea typeface="+mn-ea"/>
          <a:cs typeface="+mn-cs"/>
          <a:sym typeface="Calibri"/>
        </a:defRPr>
      </a:lvl7pPr>
      <a:lvl8pPr marL="2235200" marR="40639" indent="-365760" algn="l" defTabSz="457200" rtl="0" latinLnBrk="0">
        <a:lnSpc>
          <a:spcPct val="100000"/>
        </a:lnSpc>
        <a:spcBef>
          <a:spcPts val="700"/>
        </a:spcBef>
        <a:spcAft>
          <a:spcPts val="0"/>
        </a:spcAft>
        <a:buClr>
          <a:srgbClr val="FFFFFF"/>
        </a:buClr>
        <a:buSzPct val="100000"/>
        <a:buFont typeface="Arial"/>
        <a:buChar char="•"/>
        <a:tabLst/>
        <a:defRPr b="0" baseline="0" cap="none" i="0" spc="0" strike="noStrike" sz="3200" u="none">
          <a:ln>
            <a:noFill/>
          </a:ln>
          <a:solidFill>
            <a:srgbClr val="FFFFFF"/>
          </a:solidFill>
          <a:uFill>
            <a:solidFill>
              <a:srgbClr val="FFFFFF"/>
            </a:solidFill>
          </a:uFill>
          <a:latin typeface="+mn-lt"/>
          <a:ea typeface="+mn-ea"/>
          <a:cs typeface="+mn-cs"/>
          <a:sym typeface="Calibri"/>
        </a:defRPr>
      </a:lvl8pPr>
      <a:lvl9pPr marL="2235200" marR="40639" indent="-365760" algn="l" defTabSz="457200" rtl="0" latinLnBrk="0">
        <a:lnSpc>
          <a:spcPct val="100000"/>
        </a:lnSpc>
        <a:spcBef>
          <a:spcPts val="700"/>
        </a:spcBef>
        <a:spcAft>
          <a:spcPts val="0"/>
        </a:spcAft>
        <a:buClr>
          <a:srgbClr val="FFFFFF"/>
        </a:buClr>
        <a:buSzPct val="100000"/>
        <a:buFont typeface="Arial"/>
        <a:buChar char="•"/>
        <a:tabLst/>
        <a:defRPr b="0" baseline="0" cap="none" i="0" spc="0" strike="noStrike" sz="3200" u="none">
          <a:ln>
            <a:noFill/>
          </a:ln>
          <a:solidFill>
            <a:srgbClr val="FFFFFF"/>
          </a:solidFill>
          <a:uFill>
            <a:solidFill>
              <a:srgbClr val="FFFFFF"/>
            </a:solidFill>
          </a:uFill>
          <a:latin typeface="+mn-lt"/>
          <a:ea typeface="+mn-ea"/>
          <a:cs typeface="+mn-cs"/>
          <a:sym typeface="Calibri"/>
        </a:defRPr>
      </a:lvl9pPr>
    </p:bodyStyle>
    <p:otherStyle>
      <a:lvl1pPr marL="0" marR="0" indent="0" algn="ctr" defTabSz="584200" latinLnBrk="0">
        <a:lnSpc>
          <a:spcPct val="100000"/>
        </a:lnSpc>
        <a:spcBef>
          <a:spcPts val="0"/>
        </a:spcBef>
        <a:spcAft>
          <a:spcPts val="0"/>
        </a:spcAft>
        <a:buClrTx/>
        <a:buSzTx/>
        <a:buFontTx/>
        <a:buNone/>
        <a:tabLst/>
        <a:defRPr b="0" baseline="0" cap="none" i="0" spc="0" strike="noStrike" sz="1200" u="none">
          <a:ln>
            <a:noFill/>
          </a:ln>
          <a:solidFill>
            <a:schemeClr val="tx1"/>
          </a:solidFill>
          <a:uFill>
            <a:solidFill>
              <a:srgbClr val="FFFFFF"/>
            </a:solidFill>
          </a:uFill>
          <a:latin typeface="+mn-lt"/>
          <a:ea typeface="+mn-ea"/>
          <a:cs typeface="+mn-cs"/>
          <a:sym typeface="Calibri"/>
        </a:defRPr>
      </a:lvl1pPr>
      <a:lvl2pPr marL="0" marR="0" indent="0" algn="ctr" defTabSz="584200" latinLnBrk="0">
        <a:lnSpc>
          <a:spcPct val="100000"/>
        </a:lnSpc>
        <a:spcBef>
          <a:spcPts val="0"/>
        </a:spcBef>
        <a:spcAft>
          <a:spcPts val="0"/>
        </a:spcAft>
        <a:buClrTx/>
        <a:buSzTx/>
        <a:buFontTx/>
        <a:buNone/>
        <a:tabLst/>
        <a:defRPr b="0" baseline="0" cap="none" i="0" spc="0" strike="noStrike" sz="1200" u="none">
          <a:ln>
            <a:noFill/>
          </a:ln>
          <a:solidFill>
            <a:schemeClr val="tx1"/>
          </a:solidFill>
          <a:uFill>
            <a:solidFill>
              <a:srgbClr val="FFFFFF"/>
            </a:solidFill>
          </a:uFill>
          <a:latin typeface="+mn-lt"/>
          <a:ea typeface="+mn-ea"/>
          <a:cs typeface="+mn-cs"/>
          <a:sym typeface="Calibri"/>
        </a:defRPr>
      </a:lvl2pPr>
      <a:lvl3pPr marL="0" marR="0" indent="0" algn="ctr" defTabSz="584200" latinLnBrk="0">
        <a:lnSpc>
          <a:spcPct val="100000"/>
        </a:lnSpc>
        <a:spcBef>
          <a:spcPts val="0"/>
        </a:spcBef>
        <a:spcAft>
          <a:spcPts val="0"/>
        </a:spcAft>
        <a:buClrTx/>
        <a:buSzTx/>
        <a:buFontTx/>
        <a:buNone/>
        <a:tabLst/>
        <a:defRPr b="0" baseline="0" cap="none" i="0" spc="0" strike="noStrike" sz="1200" u="none">
          <a:ln>
            <a:noFill/>
          </a:ln>
          <a:solidFill>
            <a:schemeClr val="tx1"/>
          </a:solidFill>
          <a:uFill>
            <a:solidFill>
              <a:srgbClr val="FFFFFF"/>
            </a:solidFill>
          </a:uFill>
          <a:latin typeface="+mn-lt"/>
          <a:ea typeface="+mn-ea"/>
          <a:cs typeface="+mn-cs"/>
          <a:sym typeface="Calibri"/>
        </a:defRPr>
      </a:lvl3pPr>
      <a:lvl4pPr marL="0" marR="0" indent="0" algn="ctr" defTabSz="584200" latinLnBrk="0">
        <a:lnSpc>
          <a:spcPct val="100000"/>
        </a:lnSpc>
        <a:spcBef>
          <a:spcPts val="0"/>
        </a:spcBef>
        <a:spcAft>
          <a:spcPts val="0"/>
        </a:spcAft>
        <a:buClrTx/>
        <a:buSzTx/>
        <a:buFontTx/>
        <a:buNone/>
        <a:tabLst/>
        <a:defRPr b="0" baseline="0" cap="none" i="0" spc="0" strike="noStrike" sz="1200" u="none">
          <a:ln>
            <a:noFill/>
          </a:ln>
          <a:solidFill>
            <a:schemeClr val="tx1"/>
          </a:solidFill>
          <a:uFill>
            <a:solidFill>
              <a:srgbClr val="FFFFFF"/>
            </a:solidFill>
          </a:uFill>
          <a:latin typeface="+mn-lt"/>
          <a:ea typeface="+mn-ea"/>
          <a:cs typeface="+mn-cs"/>
          <a:sym typeface="Calibri"/>
        </a:defRPr>
      </a:lvl4pPr>
      <a:lvl5pPr marL="0" marR="0" indent="0" algn="ctr" defTabSz="584200" latinLnBrk="0">
        <a:lnSpc>
          <a:spcPct val="100000"/>
        </a:lnSpc>
        <a:spcBef>
          <a:spcPts val="0"/>
        </a:spcBef>
        <a:spcAft>
          <a:spcPts val="0"/>
        </a:spcAft>
        <a:buClrTx/>
        <a:buSzTx/>
        <a:buFontTx/>
        <a:buNone/>
        <a:tabLst/>
        <a:defRPr b="0" baseline="0" cap="none" i="0" spc="0" strike="noStrike" sz="1200" u="none">
          <a:ln>
            <a:noFill/>
          </a:ln>
          <a:solidFill>
            <a:schemeClr val="tx1"/>
          </a:solidFill>
          <a:uFill>
            <a:solidFill>
              <a:srgbClr val="FFFFFF"/>
            </a:solidFill>
          </a:uFill>
          <a:latin typeface="+mn-lt"/>
          <a:ea typeface="+mn-ea"/>
          <a:cs typeface="+mn-cs"/>
          <a:sym typeface="Calibri"/>
        </a:defRPr>
      </a:lvl5pPr>
      <a:lvl6pPr marL="0" marR="0" indent="0" algn="ctr" defTabSz="584200" latinLnBrk="0">
        <a:lnSpc>
          <a:spcPct val="100000"/>
        </a:lnSpc>
        <a:spcBef>
          <a:spcPts val="0"/>
        </a:spcBef>
        <a:spcAft>
          <a:spcPts val="0"/>
        </a:spcAft>
        <a:buClrTx/>
        <a:buSzTx/>
        <a:buFontTx/>
        <a:buNone/>
        <a:tabLst/>
        <a:defRPr b="0" baseline="0" cap="none" i="0" spc="0" strike="noStrike" sz="1200" u="none">
          <a:ln>
            <a:noFill/>
          </a:ln>
          <a:solidFill>
            <a:schemeClr val="tx1"/>
          </a:solidFill>
          <a:uFill>
            <a:solidFill>
              <a:srgbClr val="FFFFFF"/>
            </a:solidFill>
          </a:uFill>
          <a:latin typeface="+mn-lt"/>
          <a:ea typeface="+mn-ea"/>
          <a:cs typeface="+mn-cs"/>
          <a:sym typeface="Calibri"/>
        </a:defRPr>
      </a:lvl6pPr>
      <a:lvl7pPr marL="0" marR="0" indent="0" algn="ctr" defTabSz="584200" latinLnBrk="0">
        <a:lnSpc>
          <a:spcPct val="100000"/>
        </a:lnSpc>
        <a:spcBef>
          <a:spcPts val="0"/>
        </a:spcBef>
        <a:spcAft>
          <a:spcPts val="0"/>
        </a:spcAft>
        <a:buClrTx/>
        <a:buSzTx/>
        <a:buFontTx/>
        <a:buNone/>
        <a:tabLst/>
        <a:defRPr b="0" baseline="0" cap="none" i="0" spc="0" strike="noStrike" sz="1200" u="none">
          <a:ln>
            <a:noFill/>
          </a:ln>
          <a:solidFill>
            <a:schemeClr val="tx1"/>
          </a:solidFill>
          <a:uFill>
            <a:solidFill>
              <a:srgbClr val="FFFFFF"/>
            </a:solidFill>
          </a:uFill>
          <a:latin typeface="+mn-lt"/>
          <a:ea typeface="+mn-ea"/>
          <a:cs typeface="+mn-cs"/>
          <a:sym typeface="Calibri"/>
        </a:defRPr>
      </a:lvl7pPr>
      <a:lvl8pPr marL="0" marR="0" indent="0" algn="ctr" defTabSz="584200" latinLnBrk="0">
        <a:lnSpc>
          <a:spcPct val="100000"/>
        </a:lnSpc>
        <a:spcBef>
          <a:spcPts val="0"/>
        </a:spcBef>
        <a:spcAft>
          <a:spcPts val="0"/>
        </a:spcAft>
        <a:buClrTx/>
        <a:buSzTx/>
        <a:buFontTx/>
        <a:buNone/>
        <a:tabLst/>
        <a:defRPr b="0" baseline="0" cap="none" i="0" spc="0" strike="noStrike" sz="1200" u="none">
          <a:ln>
            <a:noFill/>
          </a:ln>
          <a:solidFill>
            <a:schemeClr val="tx1"/>
          </a:solidFill>
          <a:uFill>
            <a:solidFill>
              <a:srgbClr val="FFFFFF"/>
            </a:solidFill>
          </a:uFill>
          <a:latin typeface="+mn-lt"/>
          <a:ea typeface="+mn-ea"/>
          <a:cs typeface="+mn-cs"/>
          <a:sym typeface="Calibri"/>
        </a:defRPr>
      </a:lvl8pPr>
      <a:lvl9pPr marL="0" marR="0" indent="0" algn="ctr" defTabSz="584200" latinLnBrk="0">
        <a:lnSpc>
          <a:spcPct val="100000"/>
        </a:lnSpc>
        <a:spcBef>
          <a:spcPts val="0"/>
        </a:spcBef>
        <a:spcAft>
          <a:spcPts val="0"/>
        </a:spcAft>
        <a:buClrTx/>
        <a:buSzTx/>
        <a:buFontTx/>
        <a:buNone/>
        <a:tabLst/>
        <a:defRPr b="0" baseline="0" cap="none" i="0" spc="0" strike="noStrike" sz="1200" u="none">
          <a:ln>
            <a:noFill/>
          </a:ln>
          <a:solidFill>
            <a:schemeClr val="tx1"/>
          </a:solidFill>
          <a:uFill>
            <a:solidFill>
              <a:srgbClr val="FFFFFF"/>
            </a:solidFill>
          </a:uFill>
          <a:latin typeface="+mn-lt"/>
          <a:ea typeface="+mn-ea"/>
          <a:cs typeface="+mn-cs"/>
          <a:sym typeface="Calibri"/>
        </a:defRPr>
      </a:lvl9pPr>
    </p:otherStyle>
  </p:txStyles>
</p:sldMaster>
</file>

<file path=ppt/slides/_rels/slide1.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jpeg"/><Relationship Id="rId4" Type="http://schemas.openxmlformats.org/officeDocument/2006/relationships/image" Target="../media/image2.jpeg"/></Relationships>

</file>

<file path=ppt/slides/_rels/slide10.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xml"/><Relationship Id="rId3" Type="http://schemas.openxmlformats.org/officeDocument/2006/relationships/image" Target="../media/image5.jpeg"/></Relationships>

</file>

<file path=ppt/slides/_rels/slide11.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0.xml"/><Relationship Id="rId3" Type="http://schemas.openxmlformats.org/officeDocument/2006/relationships/image" Target="../media/image1.png"/><Relationship Id="rId4" Type="http://schemas.openxmlformats.org/officeDocument/2006/relationships/image" Target="../media/image2.png"/><Relationship Id="rId5" Type="http://schemas.openxmlformats.org/officeDocument/2006/relationships/image" Target="../media/image3.png"/></Relationships>

</file>

<file path=ppt/slides/_rels/slide12.xml.rels><?xml version="1.0" encoding="UTF-8"?>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 Id="rId3" Type="http://schemas.openxmlformats.org/officeDocument/2006/relationships/image" Target="../media/image4.png"/><Relationship Id="rId4" Type="http://schemas.openxmlformats.org/officeDocument/2006/relationships/image" Target="../media/image1.png"/><Relationship Id="rId5" Type="http://schemas.openxmlformats.org/officeDocument/2006/relationships/image" Target="../media/image2.png"/><Relationship Id="rId6" Type="http://schemas.openxmlformats.org/officeDocument/2006/relationships/image" Target="../media/image3.png"/><Relationship Id="rId7" Type="http://schemas.openxmlformats.org/officeDocument/2006/relationships/image" Target="../media/image5.png"/><Relationship Id="rId8" Type="http://schemas.openxmlformats.org/officeDocument/2006/relationships/image" Target="../media/image8.jpeg"/></Relationships>

</file>

<file path=ppt/slides/_rels/slide13.xml.rels><?xml version="1.0" encoding="UTF-8"?>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6.png"/></Relationships>

</file>

<file path=ppt/slides/_rels/slide15.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2.xml"/></Relationships>

</file>

<file path=ppt/slides/_rels/slide16.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3.xml"/></Relationships>

</file>

<file path=ppt/slides/_rels/slide17.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4.xml"/></Relationships>

</file>

<file path=ppt/slides/_rels/slide18.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5.xml"/><Relationship Id="rId3" Type="http://schemas.openxmlformats.org/officeDocument/2006/relationships/image" Target="../media/image9.jpeg"/></Relationships>

</file>

<file path=ppt/slides/_rels/slide2.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s>

</file>

<file path=ppt/slides/_rels/slide3.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 Id="rId3" Type="http://schemas.openxmlformats.org/officeDocument/2006/relationships/image" Target="../media/image3.jpeg"/></Relationships>

</file>

<file path=ppt/slides/_rels/slide4.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xml"/><Relationship Id="rId3" Type="http://schemas.openxmlformats.org/officeDocument/2006/relationships/image" Target="../media/image4.jpeg"/></Relationships>

</file>

<file path=ppt/slides/_rels/slide5.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xml"/></Relationships>

</file>

<file path=ppt/slides/_rels/slide6.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xml"/></Relationships>

</file>

<file path=ppt/slides/_rels/slide7.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xml"/></Relationships>

</file>

<file path=ppt/slides/_rels/slide8.xml.rels><?xml version="1.0" encoding="UTF-8"?>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xml"/><Relationship Id="rId3" Type="http://schemas.openxmlformats.org/officeDocument/2006/relationships/image" Target="../media/image5.jpeg"/><Relationship Id="rId4" Type="http://schemas.openxmlformats.org/officeDocument/2006/relationships/image" Target="../media/image6.jpeg"/><Relationship Id="rId5" Type="http://schemas.openxmlformats.org/officeDocument/2006/relationships/image" Target="../media/image7.jpeg"/></Relationships>

</file>

<file path=ppt/slides/slide1.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31" name="Media Multitasking: Costs &amp; Benefits"/>
          <p:cNvSpPr txBox="1"/>
          <p:nvPr>
            <p:ph type="title"/>
          </p:nvPr>
        </p:nvSpPr>
        <p:spPr>
          <a:xfrm>
            <a:off x="152400" y="-381000"/>
            <a:ext cx="8991600" cy="1470025"/>
          </a:xfrm>
          <a:prstGeom prst="rect">
            <a:avLst/>
          </a:prstGeom>
        </p:spPr>
        <p:txBody>
          <a:bodyPr/>
          <a:lstStyle/>
          <a:p>
            <a:pPr/>
            <a:r>
              <a:t>Media Multitasking: Costs &amp; Benefits</a:t>
            </a:r>
          </a:p>
        </p:txBody>
      </p:sp>
      <p:sp>
        <p:nvSpPr>
          <p:cNvPr id="32" name="Patricia…"/>
          <p:cNvSpPr txBox="1"/>
          <p:nvPr>
            <p:ph type="body" sz="half" idx="1"/>
          </p:nvPr>
        </p:nvSpPr>
        <p:spPr>
          <a:xfrm>
            <a:off x="5257800" y="762000"/>
            <a:ext cx="4343400" cy="4572000"/>
          </a:xfrm>
          <a:prstGeom prst="rect">
            <a:avLst/>
          </a:prstGeom>
        </p:spPr>
        <p:txBody>
          <a:bodyPr/>
          <a:lstStyle/>
          <a:p>
            <a:pPr marL="40639" indent="0" algn="ctr">
              <a:buSzTx/>
              <a:buNone/>
              <a:defRPr sz="3600"/>
            </a:pPr>
            <a:r>
              <a:t>Patricia </a:t>
            </a:r>
          </a:p>
          <a:p>
            <a:pPr marL="40639" indent="0" algn="ctr">
              <a:buSzTx/>
              <a:buNone/>
              <a:defRPr sz="3600"/>
            </a:pPr>
            <a:r>
              <a:t>Greenfield</a:t>
            </a:r>
          </a:p>
          <a:p>
            <a:pPr marL="40639" indent="0" algn="ctr">
              <a:buSzTx/>
              <a:buNone/>
              <a:defRPr sz="2800"/>
            </a:pPr>
            <a:r>
              <a:t>Dept of Psychology</a:t>
            </a:r>
          </a:p>
          <a:p>
            <a:pPr marL="40639" indent="0" algn="ctr">
              <a:buSzTx/>
              <a:buNone/>
              <a:defRPr sz="2800"/>
            </a:pPr>
            <a:r>
              <a:t>UCLA</a:t>
            </a:r>
          </a:p>
        </p:txBody>
      </p:sp>
      <p:pic>
        <p:nvPicPr>
          <p:cNvPr id="33" name="multitasking007.jpg" descr="multitasking007.jpg"/>
          <p:cNvPicPr>
            <a:picLocks noChangeAspect="0"/>
          </p:cNvPicPr>
          <p:nvPr/>
        </p:nvPicPr>
        <p:blipFill>
          <a:blip r:embed="rId3">
            <a:extLst/>
          </a:blip>
          <a:stretch>
            <a:fillRect/>
          </a:stretch>
        </p:blipFill>
        <p:spPr>
          <a:xfrm>
            <a:off x="304800" y="990600"/>
            <a:ext cx="5473700" cy="5334001"/>
          </a:xfrm>
          <a:prstGeom prst="rect">
            <a:avLst/>
          </a:prstGeom>
          <a:ln w="12700">
            <a:miter lim="400000"/>
          </a:ln>
        </p:spPr>
      </p:pic>
      <p:sp>
        <p:nvSpPr>
          <p:cNvPr id="34" name="Goldie Salimkhan, 2009"/>
          <p:cNvSpPr/>
          <p:nvPr/>
        </p:nvSpPr>
        <p:spPr>
          <a:xfrm>
            <a:off x="228600" y="6400800"/>
            <a:ext cx="2797682" cy="3810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spAutoFit/>
          </a:bodyPr>
          <a:lstStyle>
            <a:lvl1pPr>
              <a:buClr>
                <a:srgbClr val="FFFFFF"/>
              </a:buClr>
              <a:buFont typeface="Helvetica"/>
            </a:lvl1pPr>
          </a:lstStyle>
          <a:p>
            <a:pPr/>
            <a:r>
              <a:t>Goldie Salimkhan, 2009</a:t>
            </a:r>
          </a:p>
        </p:txBody>
      </p:sp>
      <p:pic>
        <p:nvPicPr>
          <p:cNvPr id="35" name="droppedImage.jpg" descr="droppedImage.jpg"/>
          <p:cNvPicPr>
            <a:picLocks noChangeAspect="0"/>
          </p:cNvPicPr>
          <p:nvPr/>
        </p:nvPicPr>
        <p:blipFill>
          <a:blip r:embed="rId4">
            <a:extLst/>
          </a:blip>
          <a:stretch>
            <a:fillRect/>
          </a:stretch>
        </p:blipFill>
        <p:spPr>
          <a:xfrm>
            <a:off x="5943600" y="3276600"/>
            <a:ext cx="3078163" cy="2590801"/>
          </a:xfrm>
          <a:prstGeom prst="rect">
            <a:avLst/>
          </a:prstGeom>
          <a:ln w="12700">
            <a:miter lim="400000"/>
          </a:ln>
        </p:spPr>
      </p:pic>
      <p:sp>
        <p:nvSpPr>
          <p:cNvPr id="36" name="Presented at Media Multitasking…"/>
          <p:cNvSpPr/>
          <p:nvPr/>
        </p:nvSpPr>
        <p:spPr>
          <a:xfrm>
            <a:off x="5910262" y="5867400"/>
            <a:ext cx="3702706" cy="9398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spAutoFit/>
          </a:bodyPr>
          <a:lstStyle/>
          <a:p>
            <a:pPr>
              <a:buClr>
                <a:srgbClr val="FFFFFF"/>
              </a:buClr>
              <a:buFont typeface="Helvetica"/>
            </a:pPr>
            <a:r>
              <a:t>Presented at Media Multitasking</a:t>
            </a:r>
          </a:p>
          <a:p>
            <a:pPr>
              <a:buClr>
                <a:srgbClr val="FFFFFF"/>
              </a:buClr>
              <a:buFont typeface="Helvetica"/>
            </a:pPr>
            <a:r>
              <a:t> Seminar, Stanford University,</a:t>
            </a:r>
          </a:p>
          <a:p>
            <a:pPr>
              <a:buClr>
                <a:srgbClr val="FFFFFF"/>
              </a:buClr>
              <a:buFont typeface="Helvetica"/>
            </a:pPr>
            <a:r>
              <a:t>July 15, 2009</a:t>
            </a:r>
          </a:p>
        </p:txBody>
      </p:sp>
    </p:spTree>
  </p:cSld>
  <p:clrMapOvr>
    <a:masterClrMapping/>
  </p:clrMapOvr>
  <p:transition xmlns:p14="http://schemas.microsoft.com/office/powerpoint/2010/main" spd="med" advClick="1"/>
</p:sld>
</file>

<file path=ppt/slides/slide10.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88" name="Cognitive cost: Distracting from main message"/>
          <p:cNvSpPr txBox="1"/>
          <p:nvPr>
            <p:ph type="title"/>
          </p:nvPr>
        </p:nvSpPr>
        <p:spPr>
          <a:xfrm>
            <a:off x="228600" y="92074"/>
            <a:ext cx="8686800" cy="1508126"/>
          </a:xfrm>
          <a:prstGeom prst="rect">
            <a:avLst/>
          </a:prstGeom>
        </p:spPr>
        <p:txBody>
          <a:bodyPr/>
          <a:lstStyle/>
          <a:p>
            <a:pPr>
              <a:defRPr sz="3200"/>
            </a:pPr>
            <a:r>
              <a:t>Cognitive cost: Distracting from main message</a:t>
            </a:r>
            <a:br/>
          </a:p>
        </p:txBody>
      </p:sp>
      <p:pic>
        <p:nvPicPr>
          <p:cNvPr id="89" name="CNN-NR.jpg" descr="CNN-NR.jpg"/>
          <p:cNvPicPr>
            <a:picLocks noChangeAspect="0"/>
          </p:cNvPicPr>
          <p:nvPr/>
        </p:nvPicPr>
        <p:blipFill>
          <a:blip r:embed="rId3">
            <a:extLst/>
          </a:blip>
          <a:stretch>
            <a:fillRect/>
          </a:stretch>
        </p:blipFill>
        <p:spPr>
          <a:xfrm>
            <a:off x="76200" y="2286000"/>
            <a:ext cx="4064001" cy="3048001"/>
          </a:xfrm>
          <a:prstGeom prst="rect">
            <a:avLst/>
          </a:prstGeom>
          <a:ln w="12700">
            <a:miter lim="400000"/>
          </a:ln>
        </p:spPr>
      </p:pic>
      <p:pic>
        <p:nvPicPr>
          <p:cNvPr id="90" name="CNN-NR.jpg" descr="CNN-NR.jpg"/>
          <p:cNvPicPr>
            <a:picLocks noChangeAspect="0"/>
          </p:cNvPicPr>
          <p:nvPr/>
        </p:nvPicPr>
        <p:blipFill>
          <a:blip r:embed="rId3">
            <a:extLst/>
          </a:blip>
          <a:stretch>
            <a:fillRect/>
          </a:stretch>
        </p:blipFill>
        <p:spPr>
          <a:xfrm>
            <a:off x="4709955" y="2438400"/>
            <a:ext cx="4267515" cy="3200400"/>
          </a:xfrm>
          <a:prstGeom prst="rect">
            <a:avLst/>
          </a:prstGeom>
          <a:ln w="12700">
            <a:miter lim="400000"/>
          </a:ln>
        </p:spPr>
      </p:pic>
      <p:sp>
        <p:nvSpPr>
          <p:cNvPr id="91" name="Rectangle"/>
          <p:cNvSpPr/>
          <p:nvPr/>
        </p:nvSpPr>
        <p:spPr>
          <a:xfrm>
            <a:off x="4724400" y="4800600"/>
            <a:ext cx="4114800" cy="685800"/>
          </a:xfrm>
          <a:prstGeom prst="rect">
            <a:avLst/>
          </a:prstGeom>
          <a:solidFill>
            <a:srgbClr val="000000"/>
          </a:solidFill>
          <a:ln>
            <a:miter lim="400000"/>
          </a:ln>
          <a:effectLst>
            <a:outerShdw sx="100000" sy="100000" kx="0" ky="0" algn="b" rotWithShape="0" blurRad="38100" dist="25400" dir="5400000">
              <a:srgbClr val="929292">
                <a:alpha val="34999"/>
              </a:srgbClr>
            </a:outerShdw>
          </a:effectLst>
        </p:spPr>
        <p:txBody>
          <a:bodyPr lIns="50800" tIns="50800" rIns="50800" bIns="50800" anchor="ctr"/>
          <a:lstStyle/>
          <a:p>
            <a:pPr/>
          </a:p>
        </p:txBody>
      </p:sp>
      <p:sp>
        <p:nvSpPr>
          <p:cNvPr id="92" name="Bergen et al.,2005"/>
          <p:cNvSpPr/>
          <p:nvPr/>
        </p:nvSpPr>
        <p:spPr>
          <a:xfrm>
            <a:off x="533400" y="5638800"/>
            <a:ext cx="3187700" cy="939800"/>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spAutoFit/>
          </a:bodyPr>
          <a:lstStyle>
            <a:lvl1pPr>
              <a:buClr>
                <a:srgbClr val="FFFFFF"/>
              </a:buClr>
              <a:buFont typeface="Helvetica"/>
              <a:defRPr sz="2800"/>
            </a:lvl1pPr>
          </a:lstStyle>
          <a:p>
            <a:pPr/>
            <a:r>
              <a:t>Bergen et al.,2005</a:t>
            </a:r>
          </a:p>
        </p:txBody>
      </p:sp>
    </p:spTree>
  </p:cSld>
  <p:clrMapOvr>
    <a:masterClrMapping/>
  </p:clrMapOvr>
  <p:transition xmlns:p14="http://schemas.microsoft.com/office/powerpoint/2010/main" spd="med" advClick="1"/>
</p:sld>
</file>

<file path=ppt/slides/slide11.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96" name="Title"/>
          <p:cNvSpPr txBox="1"/>
          <p:nvPr>
            <p:ph type="title"/>
          </p:nvPr>
        </p:nvSpPr>
        <p:spPr>
          <a:xfrm>
            <a:off x="260350" y="0"/>
            <a:ext cx="8153400" cy="1295400"/>
          </a:xfrm>
          <a:prstGeom prst="rect">
            <a:avLst/>
          </a:prstGeom>
        </p:spPr>
        <p:txBody>
          <a:bodyPr/>
          <a:lstStyle>
            <a:lvl1pPr>
              <a:defRPr sz="2200"/>
            </a:lvl1pPr>
          </a:lstStyle>
          <a:p>
            <a:pPr/>
            <a:r>
              <a:t> </a:t>
            </a:r>
          </a:p>
        </p:txBody>
      </p:sp>
      <p:pic>
        <p:nvPicPr>
          <p:cNvPr id="97" name="image.png" descr="image.png"/>
          <p:cNvPicPr>
            <a:picLocks noChangeAspect="0"/>
          </p:cNvPicPr>
          <p:nvPr/>
        </p:nvPicPr>
        <p:blipFill>
          <a:blip r:embed="rId3">
            <a:extLst/>
          </a:blip>
          <a:stretch>
            <a:fillRect/>
          </a:stretch>
        </p:blipFill>
        <p:spPr>
          <a:xfrm>
            <a:off x="2514600" y="1524000"/>
            <a:ext cx="3195638" cy="2667000"/>
          </a:xfrm>
          <a:prstGeom prst="rect">
            <a:avLst/>
          </a:prstGeom>
          <a:ln w="12700">
            <a:miter lim="400000"/>
          </a:ln>
        </p:spPr>
      </p:pic>
      <p:pic>
        <p:nvPicPr>
          <p:cNvPr id="98" name="im3.png" descr="im3.png"/>
          <p:cNvPicPr>
            <a:picLocks noChangeAspect="0"/>
          </p:cNvPicPr>
          <p:nvPr/>
        </p:nvPicPr>
        <p:blipFill>
          <a:blip r:embed="rId4">
            <a:extLst/>
          </a:blip>
          <a:stretch>
            <a:fillRect/>
          </a:stretch>
        </p:blipFill>
        <p:spPr>
          <a:xfrm>
            <a:off x="1143000" y="3352800"/>
            <a:ext cx="3194050" cy="2667000"/>
          </a:xfrm>
          <a:prstGeom prst="rect">
            <a:avLst/>
          </a:prstGeom>
          <a:ln w="12700">
            <a:miter lim="400000"/>
          </a:ln>
        </p:spPr>
      </p:pic>
      <p:pic>
        <p:nvPicPr>
          <p:cNvPr id="99" name="image.png" descr="image.png"/>
          <p:cNvPicPr>
            <a:picLocks noChangeAspect="0"/>
          </p:cNvPicPr>
          <p:nvPr/>
        </p:nvPicPr>
        <p:blipFill>
          <a:blip r:embed="rId5">
            <a:extLst/>
          </a:blip>
          <a:stretch>
            <a:fillRect/>
          </a:stretch>
        </p:blipFill>
        <p:spPr>
          <a:xfrm>
            <a:off x="5943600" y="1524000"/>
            <a:ext cx="1735138" cy="2667000"/>
          </a:xfrm>
          <a:prstGeom prst="rect">
            <a:avLst/>
          </a:prstGeom>
          <a:ln w="12700">
            <a:miter lim="400000"/>
          </a:ln>
        </p:spPr>
      </p:pic>
      <p:sp>
        <p:nvSpPr>
          <p:cNvPr id="100" name="(Gross, 2004)"/>
          <p:cNvSpPr/>
          <p:nvPr/>
        </p:nvSpPr>
        <p:spPr>
          <a:xfrm>
            <a:off x="6496050" y="5957887"/>
            <a:ext cx="1658700" cy="3810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spAutoFit/>
          </a:bodyPr>
          <a:lstStyle>
            <a:lvl1pPr>
              <a:buClr>
                <a:srgbClr val="FFFFFF"/>
              </a:buClr>
              <a:buFont typeface="Helvetica"/>
            </a:lvl1pPr>
          </a:lstStyle>
          <a:p>
            <a:pPr/>
            <a:r>
              <a:t>(Gross, 2004)</a:t>
            </a:r>
          </a:p>
        </p:txBody>
      </p:sp>
      <p:sp>
        <p:nvSpPr>
          <p:cNvPr id="101" name="Cognitive Cost: Distracting from school work"/>
          <p:cNvSpPr/>
          <p:nvPr/>
        </p:nvSpPr>
        <p:spPr>
          <a:xfrm>
            <a:off x="990600" y="349249"/>
            <a:ext cx="8153400" cy="10668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spAutoFit/>
          </a:bodyPr>
          <a:lstStyle>
            <a:lvl1pPr>
              <a:buClr>
                <a:srgbClr val="FFFFFF"/>
              </a:buClr>
              <a:buFont typeface="Helvetica"/>
              <a:defRPr sz="3200"/>
            </a:lvl1pPr>
          </a:lstStyle>
          <a:p>
            <a:pPr/>
            <a:r>
              <a:t>Cognitive Cost: Distracting from school work </a:t>
            </a:r>
          </a:p>
        </p:txBody>
      </p:sp>
    </p:spTree>
  </p:cSld>
  <p:clrMapOvr>
    <a:masterClrMapping/>
  </p:clrMapOvr>
  <p:transition xmlns:p14="http://schemas.microsoft.com/office/powerpoint/2010/main" spd="med" advClick="1"/>
  <p:timing>
    <p:tnLst>
      <p:par>
        <p:cTn id="1" nodeType="tmRoot" restart="never" dur="indefinite" fill="hold">
          <p:childTnLst>
            <p:seq concurrent="1" prevAc="none" nextAc="seek">
              <p:cTn id="2" nodeType="mainSeq" dur="indefinite" fill="hold">
                <p:childTnLst>
                  <p:par>
                    <p:cTn id="3" fill="hold">
                      <p:stCondLst>
                        <p:cond delay="indefinite"/>
                      </p:stCondLst>
                      <p:childTnLst>
                        <p:par>
                          <p:cTn id="4" fill="hold">
                            <p:stCondLst>
                              <p:cond delay="0"/>
                            </p:stCondLst>
                            <p:childTnLst>
                              <p:par>
                                <p:cTn id="5" presetClass="entr" nodeType="clickEffect" presetSubtype="0" presetID="1" grpId="1" fill="hold">
                                  <p:stCondLst>
                                    <p:cond delay="0"/>
                                  </p:stCondLst>
                                  <p:iterate type="el" backwards="0">
                                    <p:tmAbs val="0"/>
                                  </p:iterate>
                                  <p:childTnLst>
                                    <p:set>
                                      <p:cBhvr>
                                        <p:cTn id="6" fill="hold"/>
                                        <p:tgtEl>
                                          <p:spTgt spid="9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Class="entr" nodeType="clickEffect" presetSubtype="0" presetID="1" grpId="2" fill="hold">
                                  <p:stCondLst>
                                    <p:cond delay="0"/>
                                  </p:stCondLst>
                                  <p:iterate type="el" backwards="0">
                                    <p:tmAbs val="0"/>
                                  </p:iterate>
                                  <p:childTnLst>
                                    <p:set>
                                      <p:cBhvr>
                                        <p:cTn id="10" fill="hold"/>
                                        <p:tgtEl>
                                          <p:spTgt spid="9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Class="entr" nodeType="clickEffect" presetSubtype="0" presetID="1" grpId="3" fill="hold">
                                  <p:stCondLst>
                                    <p:cond delay="0"/>
                                  </p:stCondLst>
                                  <p:iterate type="el" backwards="0">
                                    <p:tmAbs val="0"/>
                                  </p:iterate>
                                  <p:childTnLst>
                                    <p:set>
                                      <p:cBhvr>
                                        <p:cTn id="14" fill="hold"/>
                                        <p:tgtEl>
                                          <p:spTgt spid="98"/>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bldLst>
      <p:bldP build="whole" bldLvl="1" animBg="1" rev="0" advAuto="0" spid="98" grpId="3"/>
      <p:bldP build="whole" bldLvl="1" animBg="1" rev="0" advAuto="0" spid="99" grpId="1"/>
      <p:bldP build="whole" bldLvl="1" animBg="1" rev="0" advAuto="0" spid="97" grpId="2"/>
    </p:bldLst>
  </p:timing>
</p:sld>
</file>

<file path=ppt/slides/slide12.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pic>
        <p:nvPicPr>
          <p:cNvPr id="105" name="image.png" descr="image.png"/>
          <p:cNvPicPr>
            <a:picLocks noChangeAspect="0"/>
          </p:cNvPicPr>
          <p:nvPr/>
        </p:nvPicPr>
        <p:blipFill>
          <a:blip r:embed="rId3">
            <a:extLst/>
          </a:blip>
          <a:stretch>
            <a:fillRect/>
          </a:stretch>
        </p:blipFill>
        <p:spPr>
          <a:xfrm>
            <a:off x="762000" y="1066800"/>
            <a:ext cx="7620000" cy="5715000"/>
          </a:xfrm>
          <a:prstGeom prst="rect">
            <a:avLst/>
          </a:prstGeom>
          <a:ln w="12700">
            <a:miter lim="400000"/>
          </a:ln>
        </p:spPr>
      </p:pic>
      <p:grpSp>
        <p:nvGrpSpPr>
          <p:cNvPr id="109" name="Group"/>
          <p:cNvGrpSpPr/>
          <p:nvPr/>
        </p:nvGrpSpPr>
        <p:grpSpPr>
          <a:xfrm>
            <a:off x="1828799" y="1447799"/>
            <a:ext cx="6002339" cy="4648201"/>
            <a:chOff x="0" y="0"/>
            <a:chExt cx="6002337" cy="4648200"/>
          </a:xfrm>
        </p:grpSpPr>
        <p:pic>
          <p:nvPicPr>
            <p:cNvPr id="106" name="image.png" descr="image.png"/>
            <p:cNvPicPr>
              <a:picLocks noChangeAspect="0"/>
            </p:cNvPicPr>
            <p:nvPr/>
          </p:nvPicPr>
          <p:blipFill>
            <a:blip r:embed="rId4">
              <a:extLst/>
            </a:blip>
            <a:stretch>
              <a:fillRect/>
            </a:stretch>
          </p:blipFill>
          <p:spPr>
            <a:xfrm>
              <a:off x="914400" y="0"/>
              <a:ext cx="3195638" cy="2667000"/>
            </a:xfrm>
            <a:prstGeom prst="rect">
              <a:avLst/>
            </a:prstGeom>
            <a:ln w="12700" cap="flat">
              <a:noFill/>
              <a:miter lim="400000"/>
            </a:ln>
            <a:effectLst/>
          </p:spPr>
        </p:pic>
        <p:pic>
          <p:nvPicPr>
            <p:cNvPr id="107" name="im3.png" descr="im3.png"/>
            <p:cNvPicPr>
              <a:picLocks noChangeAspect="0"/>
            </p:cNvPicPr>
            <p:nvPr/>
          </p:nvPicPr>
          <p:blipFill>
            <a:blip r:embed="rId5">
              <a:extLst/>
            </a:blip>
            <a:stretch>
              <a:fillRect/>
            </a:stretch>
          </p:blipFill>
          <p:spPr>
            <a:xfrm>
              <a:off x="0" y="1981200"/>
              <a:ext cx="3194050" cy="2667000"/>
            </a:xfrm>
            <a:prstGeom prst="rect">
              <a:avLst/>
            </a:prstGeom>
            <a:ln w="12700" cap="flat">
              <a:noFill/>
              <a:miter lim="400000"/>
            </a:ln>
            <a:effectLst/>
          </p:spPr>
        </p:pic>
        <p:pic>
          <p:nvPicPr>
            <p:cNvPr id="108" name="image.png" descr="image.png"/>
            <p:cNvPicPr>
              <a:picLocks noChangeAspect="0"/>
            </p:cNvPicPr>
            <p:nvPr/>
          </p:nvPicPr>
          <p:blipFill>
            <a:blip r:embed="rId6">
              <a:extLst/>
            </a:blip>
            <a:stretch>
              <a:fillRect/>
            </a:stretch>
          </p:blipFill>
          <p:spPr>
            <a:xfrm>
              <a:off x="4267200" y="0"/>
              <a:ext cx="1735138" cy="2667000"/>
            </a:xfrm>
            <a:prstGeom prst="rect">
              <a:avLst/>
            </a:prstGeom>
            <a:ln w="12700" cap="flat">
              <a:noFill/>
              <a:miter lim="400000"/>
            </a:ln>
            <a:effectLst/>
          </p:spPr>
        </p:pic>
      </p:grpSp>
      <p:pic>
        <p:nvPicPr>
          <p:cNvPr id="110" name="cancerWebPage.png" descr="cancerWebPage.png"/>
          <p:cNvPicPr>
            <a:picLocks noChangeAspect="0"/>
          </p:cNvPicPr>
          <p:nvPr/>
        </p:nvPicPr>
        <p:blipFill>
          <a:blip r:embed="rId7">
            <a:extLst/>
          </a:blip>
          <a:stretch>
            <a:fillRect/>
          </a:stretch>
        </p:blipFill>
        <p:spPr>
          <a:xfrm>
            <a:off x="838200" y="1752600"/>
            <a:ext cx="5257801" cy="4149725"/>
          </a:xfrm>
          <a:prstGeom prst="rect">
            <a:avLst/>
          </a:prstGeom>
          <a:ln w="12700">
            <a:miter lim="400000"/>
          </a:ln>
        </p:spPr>
      </p:pic>
      <p:pic>
        <p:nvPicPr>
          <p:cNvPr id="111" name="newfig2.jpg" descr="newfig2.jpg"/>
          <p:cNvPicPr>
            <a:picLocks noChangeAspect="0"/>
          </p:cNvPicPr>
          <p:nvPr/>
        </p:nvPicPr>
        <p:blipFill>
          <a:blip r:embed="rId8">
            <a:extLst/>
          </a:blip>
          <a:stretch>
            <a:fillRect/>
          </a:stretch>
        </p:blipFill>
        <p:spPr>
          <a:xfrm>
            <a:off x="1600200" y="2438400"/>
            <a:ext cx="6038850" cy="3248025"/>
          </a:xfrm>
          <a:prstGeom prst="rect">
            <a:avLst/>
          </a:prstGeom>
          <a:ln w="12700">
            <a:miter lim="400000"/>
          </a:ln>
        </p:spPr>
      </p:pic>
      <p:sp>
        <p:nvSpPr>
          <p:cNvPr id="112" name="Oval"/>
          <p:cNvSpPr/>
          <p:nvPr/>
        </p:nvSpPr>
        <p:spPr>
          <a:xfrm>
            <a:off x="1828800" y="6400800"/>
            <a:ext cx="1752600" cy="457201"/>
          </a:xfrm>
          <a:prstGeom prst="ellipse">
            <a:avLst/>
          </a:prstGeom>
          <a:ln w="76200">
            <a:solidFill>
              <a:srgbClr val="000000"/>
            </a:solidFill>
          </a:ln>
        </p:spPr>
        <p:txBody>
          <a:bodyPr lIns="50800" tIns="50800" rIns="50800" bIns="50800" anchor="ctr"/>
          <a:lstStyle/>
          <a:p>
            <a:pPr/>
          </a:p>
        </p:txBody>
      </p:sp>
      <p:sp>
        <p:nvSpPr>
          <p:cNvPr id="113" name="Cognitive cost: Distracting from school work"/>
          <p:cNvSpPr txBox="1"/>
          <p:nvPr>
            <p:ph type="title"/>
          </p:nvPr>
        </p:nvSpPr>
        <p:spPr>
          <a:xfrm>
            <a:off x="762000" y="0"/>
            <a:ext cx="7620000" cy="990600"/>
          </a:xfrm>
          <a:prstGeom prst="rect">
            <a:avLst/>
          </a:prstGeom>
        </p:spPr>
        <p:txBody>
          <a:bodyPr/>
          <a:lstStyle>
            <a:lvl1pPr>
              <a:defRPr sz="3200"/>
            </a:lvl1pPr>
          </a:lstStyle>
          <a:p>
            <a:pPr/>
            <a:r>
              <a:t>Cognitive cost: Distracting from school work</a:t>
            </a:r>
          </a:p>
        </p:txBody>
      </p:sp>
    </p:spTree>
  </p:cSld>
  <p:clrMapOvr>
    <a:masterClrMapping/>
  </p:clrMapOvr>
  <p:transition xmlns:p14="http://schemas.microsoft.com/office/powerpoint/2010/main" spd="med" advClick="1"/>
  <p:timing>
    <p:tnLst>
      <p:par>
        <p:cTn id="1" nodeType="tmRoot" restart="never" dur="indefinite" fill="hold">
          <p:childTnLst>
            <p:seq concurrent="1" prevAc="none" nextAc="seek">
              <p:cTn id="2" nodeType="mainSeq" dur="indefinite" fill="hold">
                <p:childTnLst>
                  <p:par>
                    <p:cTn id="3" fill="hold">
                      <p:stCondLst>
                        <p:cond delay="indefinite"/>
                      </p:stCondLst>
                      <p:childTnLst>
                        <p:par>
                          <p:cTn id="4" fill="hold">
                            <p:stCondLst>
                              <p:cond delay="0"/>
                            </p:stCondLst>
                            <p:childTnLst>
                              <p:par>
                                <p:cTn id="5" presetClass="entr" nodeType="clickEffect" presetSubtype="0" presetID="1" grpId="1" fill="hold">
                                  <p:stCondLst>
                                    <p:cond delay="0"/>
                                  </p:stCondLst>
                                  <p:iterate type="el" backwards="0">
                                    <p:tmAbs val="0"/>
                                  </p:iterate>
                                  <p:childTnLst>
                                    <p:set>
                                      <p:cBhvr>
                                        <p:cTn id="6" fill="hold"/>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Class="entr" nodeType="clickEffect" presetSubtype="0" presetID="1" grpId="2" fill="hold">
                                  <p:stCondLst>
                                    <p:cond delay="0"/>
                                  </p:stCondLst>
                                  <p:iterate type="el" backwards="0">
                                    <p:tmAbs val="0"/>
                                  </p:iterate>
                                  <p:childTnLst>
                                    <p:set>
                                      <p:cBhvr>
                                        <p:cTn id="10" fill="hold"/>
                                        <p:tgtEl>
                                          <p:spTgt spid="1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Class="entr" nodeType="clickEffect" presetSubtype="0" presetID="1" grpId="3" fill="hold">
                                  <p:stCondLst>
                                    <p:cond delay="0"/>
                                  </p:stCondLst>
                                  <p:iterate type="el" backwards="0">
                                    <p:tmAbs val="0"/>
                                  </p:iterate>
                                  <p:childTnLst>
                                    <p:set>
                                      <p:cBhvr>
                                        <p:cTn id="14" fill="hold"/>
                                        <p:tgtEl>
                                          <p:spTgt spid="11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Class="entr" nodeType="clickEffect" presetSubtype="0" presetID="1" grpId="4" fill="hold">
                                  <p:stCondLst>
                                    <p:cond delay="0"/>
                                  </p:stCondLst>
                                  <p:iterate type="el" backwards="0">
                                    <p:tmAbs val="0"/>
                                  </p:iterate>
                                  <p:childTnLst>
                                    <p:set>
                                      <p:cBhvr>
                                        <p:cTn id="18" fill="hold"/>
                                        <p:tgtEl>
                                          <p:spTgt spid="112"/>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bldLst>
      <p:bldP build="whole" bldLvl="1" animBg="1" rev="0" advAuto="0" spid="112" grpId="4"/>
      <p:bldP build="whole" bldLvl="1" animBg="1" rev="0" advAuto="0" spid="111" grpId="3"/>
      <p:bldP build="whole" bldLvl="1" animBg="1" rev="0" advAuto="0" spid="110" grpId="2"/>
      <p:bldP build="whole" bldLvl="1" animBg="1" rev="0" advAuto="0" spid="105" grpId="1"/>
    </p:bldLst>
  </p:timing>
</p:sld>
</file>

<file path=ppt/slides/slide13.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117" name="What medium can counteract the cognitive weaknesses of media multitasking?  Reading!"/>
          <p:cNvSpPr txBox="1"/>
          <p:nvPr>
            <p:ph type="title"/>
          </p:nvPr>
        </p:nvSpPr>
        <p:spPr>
          <a:xfrm>
            <a:off x="0" y="381000"/>
            <a:ext cx="9144000" cy="2819400"/>
          </a:xfrm>
          <a:prstGeom prst="rect">
            <a:avLst/>
          </a:prstGeom>
        </p:spPr>
        <p:txBody>
          <a:bodyPr/>
          <a:lstStyle/>
          <a:p>
            <a:pPr algn="l">
              <a:defRPr sz="4000"/>
            </a:pPr>
            <a:r>
              <a:t>What medium can counteract the cognitive weaknesses of media multitasking?</a:t>
            </a:r>
            <a:br/>
            <a:br/>
            <a:r>
              <a:t>Reading!</a:t>
            </a:r>
            <a:br/>
          </a:p>
        </p:txBody>
      </p:sp>
      <p:sp>
        <p:nvSpPr>
          <p:cNvPr id="118" name="Reflection - Kagan (1965): From 1st grade on, better readers more reflective…"/>
          <p:cNvSpPr txBox="1"/>
          <p:nvPr>
            <p:ph type="body" idx="1"/>
          </p:nvPr>
        </p:nvSpPr>
        <p:spPr>
          <a:xfrm>
            <a:off x="1371600" y="3200400"/>
            <a:ext cx="7086600" cy="3657600"/>
          </a:xfrm>
          <a:prstGeom prst="rect">
            <a:avLst/>
          </a:prstGeom>
        </p:spPr>
        <p:txBody>
          <a:bodyPr/>
          <a:lstStyle/>
          <a:p>
            <a:pPr marL="40639" indent="0">
              <a:lnSpc>
                <a:spcPct val="90000"/>
              </a:lnSpc>
              <a:buClr>
                <a:srgbClr val="FF2600"/>
              </a:buClr>
              <a:buSzTx/>
              <a:buNone/>
            </a:pPr>
            <a:r>
              <a:rPr>
                <a:solidFill>
                  <a:srgbClr val="FF2600"/>
                </a:solidFill>
                <a:uFill>
                  <a:solidFill>
                    <a:srgbClr val="FF2600"/>
                  </a:solidFill>
                </a:uFill>
              </a:rPr>
              <a:t>Reflection</a:t>
            </a:r>
            <a:r>
              <a:t> - Kagan (1965): From 1</a:t>
            </a:r>
            <a:r>
              <a:rPr baseline="29999"/>
              <a:t>st</a:t>
            </a:r>
            <a:r>
              <a:t> grade on, better readers more reflective</a:t>
            </a:r>
          </a:p>
          <a:p>
            <a:pPr marL="40639" indent="0">
              <a:lnSpc>
                <a:spcPct val="90000"/>
              </a:lnSpc>
              <a:buClr>
                <a:srgbClr val="FF2600"/>
              </a:buClr>
              <a:buSzTx/>
              <a:buNone/>
            </a:pPr>
            <a:r>
              <a:rPr>
                <a:solidFill>
                  <a:srgbClr val="FF2600"/>
                </a:solidFill>
                <a:uFill>
                  <a:solidFill>
                    <a:srgbClr val="FF2600"/>
                  </a:solidFill>
                </a:uFill>
              </a:rPr>
              <a:t>Critical thinking </a:t>
            </a:r>
            <a:r>
              <a:t>– Terenzini et al. (1995): Amount of out-of-class reading done in college years is a statistically significant predictor of critical thinking skills.</a:t>
            </a:r>
          </a:p>
        </p:txBody>
      </p:sp>
    </p:spTree>
  </p:cSld>
  <p:clrMapOvr>
    <a:masterClrMapping/>
  </p:clrMapOvr>
  <p:transition xmlns:p14="http://schemas.microsoft.com/office/powerpoint/2010/main" spd="med" advClick="1"/>
</p:sld>
</file>

<file path=ppt/slides/slide14.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grpSp>
        <p:nvGrpSpPr>
          <p:cNvPr id="122" name="Group"/>
          <p:cNvGrpSpPr/>
          <p:nvPr/>
        </p:nvGrpSpPr>
        <p:grpSpPr>
          <a:xfrm>
            <a:off x="3121024" y="0"/>
            <a:ext cx="5489577" cy="7132638"/>
            <a:chOff x="0" y="0"/>
            <a:chExt cx="5489575" cy="7132637"/>
          </a:xfrm>
        </p:grpSpPr>
        <p:sp>
          <p:nvSpPr>
            <p:cNvPr id="120" name="Rectangle"/>
            <p:cNvSpPr/>
            <p:nvPr/>
          </p:nvSpPr>
          <p:spPr>
            <a:xfrm>
              <a:off x="0" y="0"/>
              <a:ext cx="5489575" cy="7132638"/>
            </a:xfrm>
            <a:prstGeom prst="rect">
              <a:avLst/>
            </a:prstGeom>
            <a:solidFill>
              <a:srgbClr val="000000"/>
            </a:solidFill>
            <a:ln w="12700" cap="flat">
              <a:noFill/>
              <a:miter lim="400000"/>
            </a:ln>
            <a:effectLst/>
          </p:spPr>
          <p:txBody>
            <a:bodyPr wrap="square" lIns="0" tIns="0" rIns="0" bIns="0" numCol="1" anchor="t">
              <a:noAutofit/>
            </a:bodyPr>
            <a:lstStyle/>
            <a:p>
              <a:pPr marL="0" marR="0">
                <a:defRPr sz="1200">
                  <a:solidFill>
                    <a:srgbClr val="000000"/>
                  </a:solidFill>
                  <a:uFillTx/>
                  <a:latin typeface="Helvetica"/>
                  <a:ea typeface="Helvetica"/>
                  <a:cs typeface="Helvetica"/>
                  <a:sym typeface="Helvetica"/>
                </a:defRPr>
              </a:pPr>
            </a:p>
          </p:txBody>
        </p:sp>
        <p:pic>
          <p:nvPicPr>
            <p:cNvPr id="121" name="TIME_MAGAZINE.png" descr="TIME_MAGAZINE.png"/>
            <p:cNvPicPr>
              <a:picLocks noChangeAspect="0"/>
            </p:cNvPicPr>
            <p:nvPr/>
          </p:nvPicPr>
          <p:blipFill>
            <a:blip r:embed="rId2">
              <a:extLst/>
            </a:blip>
            <a:stretch>
              <a:fillRect/>
            </a:stretch>
          </p:blipFill>
          <p:spPr>
            <a:xfrm>
              <a:off x="0" y="0"/>
              <a:ext cx="5489576" cy="7132638"/>
            </a:xfrm>
            <a:prstGeom prst="rect">
              <a:avLst/>
            </a:prstGeom>
            <a:ln w="12700" cap="flat">
              <a:noFill/>
              <a:miter lim="400000"/>
            </a:ln>
            <a:effectLst/>
          </p:spPr>
        </p:pic>
      </p:grpSp>
      <p:sp>
        <p:nvSpPr>
          <p:cNvPr id="123" name="Social Costs"/>
          <p:cNvSpPr/>
          <p:nvPr/>
        </p:nvSpPr>
        <p:spPr>
          <a:xfrm>
            <a:off x="228599" y="2971800"/>
            <a:ext cx="3107195" cy="7239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spAutoFit/>
          </a:bodyPr>
          <a:lstStyle>
            <a:lvl1pPr>
              <a:buClr>
                <a:srgbClr val="FFFFFF"/>
              </a:buClr>
              <a:buFont typeface="Helvetica"/>
              <a:defRPr sz="4000"/>
            </a:lvl1pPr>
          </a:lstStyle>
          <a:p>
            <a:pPr/>
            <a:r>
              <a:t>Social Costs</a:t>
            </a:r>
          </a:p>
        </p:txBody>
      </p:sp>
    </p:spTree>
  </p:cSld>
  <p:clrMapOvr>
    <a:masterClrMapping/>
  </p:clrMapOvr>
  <p:transition xmlns:p14="http://schemas.microsoft.com/office/powerpoint/2010/main" spd="med" advClick="1"/>
</p:sld>
</file>

<file path=ppt/slides/slide15.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125" name="Sloan Center, UCLA, Anthropologist Elinor Ochs - intense (4-yr) video study of 30 families - study of modern family life…"/>
          <p:cNvSpPr txBox="1"/>
          <p:nvPr>
            <p:ph type="body" idx="1"/>
          </p:nvPr>
        </p:nvSpPr>
        <p:spPr>
          <a:xfrm>
            <a:off x="0" y="2438400"/>
            <a:ext cx="9144000" cy="7086600"/>
          </a:xfrm>
          <a:prstGeom prst="rect">
            <a:avLst/>
          </a:prstGeom>
        </p:spPr>
        <p:txBody>
          <a:bodyPr lIns="38100" tIns="38100" rIns="38100" bIns="38100"/>
          <a:lstStyle/>
          <a:p>
            <a:pPr marL="387095" marR="44196">
              <a:lnSpc>
                <a:spcPct val="70000"/>
              </a:lnSpc>
              <a:buSzTx/>
              <a:buFont typeface="Lucida Grande"/>
              <a:buNone/>
              <a:defRPr sz="600"/>
            </a:pPr>
          </a:p>
          <a:p>
            <a:pPr marL="387095" marR="44196">
              <a:lnSpc>
                <a:spcPct val="70000"/>
              </a:lnSpc>
            </a:pPr>
            <a:r>
              <a:rPr sz="2800"/>
              <a:t>Sloan Center, UCLA, Anthropologist Elinor Ochs - intense (4-yr) video study of 30 families - study of modern family life</a:t>
            </a:r>
            <a:endParaRPr sz="2800"/>
          </a:p>
          <a:p>
            <a:pPr marL="387095" marR="44196">
              <a:lnSpc>
                <a:spcPct val="70000"/>
              </a:lnSpc>
              <a:defRPr sz="2800"/>
            </a:pPr>
            <a:r>
              <a:t>Video ethnography. About 50 hours per family</a:t>
            </a:r>
          </a:p>
          <a:p>
            <a:pPr marL="387095" marR="44196">
              <a:lnSpc>
                <a:spcPct val="70000"/>
              </a:lnSpc>
              <a:defRPr sz="2800"/>
            </a:pPr>
            <a:r>
              <a:t>Reported by Claudia Wallis:</a:t>
            </a:r>
          </a:p>
          <a:p>
            <a:pPr marL="387095" marR="44196">
              <a:lnSpc>
                <a:spcPct val="70000"/>
              </a:lnSpc>
            </a:pPr>
            <a:r>
              <a:rPr sz="2800"/>
              <a:t>When working spouse (usually father) comes through the door, the other spouse and children are so absorbed in what they are doing, they greet him only about one-third of the time, usually with perfunctory “hi”; about half the time, children ignored him or did not stop what they were doing, multitasking and monitoring their various electronic gadgets.  Parents had a hard time penetrating their children’s world and often retreated.</a:t>
            </a:r>
            <a:endParaRPr sz="2800"/>
          </a:p>
          <a:p>
            <a:pPr marL="387095" marR="44196">
              <a:lnSpc>
                <a:spcPct val="70000"/>
              </a:lnSpc>
              <a:defRPr sz="2800"/>
            </a:pPr>
          </a:p>
          <a:p>
            <a:pPr marL="387095" marR="44196">
              <a:lnSpc>
                <a:spcPct val="70000"/>
              </a:lnSpc>
              <a:defRPr sz="2800"/>
            </a:pPr>
          </a:p>
          <a:p>
            <a:pPr marL="387095" marR="44196">
              <a:lnSpc>
                <a:spcPct val="70000"/>
              </a:lnSpc>
              <a:defRPr sz="2800"/>
            </a:pPr>
          </a:p>
          <a:p>
            <a:pPr marL="387095" marR="44196">
              <a:lnSpc>
                <a:spcPct val="70000"/>
              </a:lnSpc>
              <a:defRPr sz="2800"/>
            </a:pPr>
          </a:p>
          <a:p>
            <a:pPr marL="387095" marR="44196">
              <a:lnSpc>
                <a:spcPct val="70000"/>
              </a:lnSpc>
              <a:buSzTx/>
              <a:buFont typeface="Lucida Grande"/>
              <a:buNone/>
              <a:defRPr sz="2800"/>
            </a:pPr>
            <a:r>
              <a:t> </a:t>
            </a:r>
          </a:p>
        </p:txBody>
      </p:sp>
      <p:sp>
        <p:nvSpPr>
          <p:cNvPr id="126" name="DECLINE OF FACE TO FACE FAMILY INTERACTION, INCREASE IN INTERACTING WITH TECHNOLOGY, INCLUDING ELECTRONICALLY MEDIATED COMMUNICATION"/>
          <p:cNvSpPr txBox="1"/>
          <p:nvPr>
            <p:ph type="title"/>
          </p:nvPr>
        </p:nvSpPr>
        <p:spPr>
          <a:xfrm>
            <a:off x="457200" y="838200"/>
            <a:ext cx="8229600" cy="1600200"/>
          </a:xfrm>
          <a:prstGeom prst="rect">
            <a:avLst/>
          </a:prstGeom>
        </p:spPr>
        <p:txBody>
          <a:bodyPr/>
          <a:lstStyle/>
          <a:p>
            <a:pPr>
              <a:lnSpc>
                <a:spcPct val="90000"/>
              </a:lnSpc>
            </a:pPr>
            <a:r>
              <a:rPr sz="3200"/>
              <a:t>DECLINE OF FACE TO FACE FAMILY INTERACTION, INCREASE IN INTERACTING WITH TECHNOLOGY, INCLUDING ELECTRONICALLY MEDIATED COMMUNICATION</a:t>
            </a:r>
            <a:br>
              <a:rPr sz="4000"/>
            </a:br>
            <a:br>
              <a:rPr sz="800"/>
            </a:br>
            <a:br>
              <a:rPr sz="800"/>
            </a:br>
          </a:p>
        </p:txBody>
      </p:sp>
    </p:spTree>
  </p:cSld>
  <p:clrMapOvr>
    <a:masterClrMapping/>
  </p:clrMapOvr>
  <p:transition xmlns:p14="http://schemas.microsoft.com/office/powerpoint/2010/main" spd="med" advClick="1"/>
</p:sld>
</file>

<file path=ppt/slides/slide16.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130" name="An ethnographic example"/>
          <p:cNvSpPr txBox="1"/>
          <p:nvPr>
            <p:ph type="title"/>
          </p:nvPr>
        </p:nvSpPr>
        <p:spPr>
          <a:xfrm>
            <a:off x="457200" y="-609600"/>
            <a:ext cx="8229600" cy="1143000"/>
          </a:xfrm>
          <a:prstGeom prst="rect">
            <a:avLst/>
          </a:prstGeom>
        </p:spPr>
        <p:txBody>
          <a:bodyPr/>
          <a:lstStyle/>
          <a:p>
            <a:pPr>
              <a:defRPr sz="4000"/>
            </a:pPr>
            <a:br/>
            <a:r>
              <a:t>An ethnographic example</a:t>
            </a:r>
          </a:p>
        </p:txBody>
      </p:sp>
      <p:sp>
        <p:nvSpPr>
          <p:cNvPr id="131" name="Glimpse of one family one night at 9:30 p.m.…"/>
          <p:cNvSpPr txBox="1"/>
          <p:nvPr>
            <p:ph type="body" idx="1"/>
          </p:nvPr>
        </p:nvSpPr>
        <p:spPr>
          <a:xfrm>
            <a:off x="0" y="609600"/>
            <a:ext cx="9144000" cy="6248400"/>
          </a:xfrm>
          <a:prstGeom prst="rect">
            <a:avLst/>
          </a:prstGeom>
        </p:spPr>
        <p:txBody>
          <a:bodyPr/>
          <a:lstStyle/>
          <a:p>
            <a:pPr>
              <a:lnSpc>
                <a:spcPct val="90000"/>
              </a:lnSpc>
            </a:pPr>
            <a:r>
              <a:t>Glimpse of one family one night at 9:30 p.m.</a:t>
            </a:r>
          </a:p>
          <a:p>
            <a:pPr lvl="1">
              <a:lnSpc>
                <a:spcPct val="90000"/>
              </a:lnSpc>
              <a:defRPr sz="3200"/>
            </a:pPr>
            <a:r>
              <a:t>Boy, age 14, in bedroom, where has been logged into MySpace chat room and AOL Instant Messenger for past 3 hours.  Has multiple windows open, including Itunes, Google images and several IM windows.</a:t>
            </a:r>
          </a:p>
          <a:p>
            <a:pPr lvl="1">
              <a:lnSpc>
                <a:spcPct val="90000"/>
              </a:lnSpc>
              <a:defRPr sz="3200"/>
            </a:pPr>
            <a:r>
              <a:t>Twin sister, in living room using dad’s iMac to IM while chatting on her cell phone and doing homework.</a:t>
            </a:r>
          </a:p>
          <a:p>
            <a:pPr>
              <a:lnSpc>
                <a:spcPct val="90000"/>
              </a:lnSpc>
            </a:pPr>
            <a:r>
              <a:t>This type of electronic multitasking was a major change from a similar study of 20 years ago.</a:t>
            </a:r>
          </a:p>
          <a:p>
            <a:pPr>
              <a:lnSpc>
                <a:spcPct val="90000"/>
              </a:lnSpc>
              <a:defRPr sz="2800"/>
            </a:pPr>
          </a:p>
          <a:p>
            <a:pPr>
              <a:lnSpc>
                <a:spcPct val="90000"/>
              </a:lnSpc>
              <a:defRPr sz="2800"/>
            </a:pPr>
            <a:r>
              <a:t>(E. Ochs, reported by Claudia Wallis, 2006)</a:t>
            </a:r>
          </a:p>
        </p:txBody>
      </p:sp>
    </p:spTree>
  </p:cSld>
  <p:clrMapOvr>
    <a:masterClrMapping/>
  </p:clrMapOvr>
  <p:transition xmlns:p14="http://schemas.microsoft.com/office/powerpoint/2010/main" spd="med" advClick="1"/>
</p:sld>
</file>

<file path=ppt/slides/slide17.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135" name="Multitasking with the Cell Phone:  Effects on the Family"/>
          <p:cNvSpPr txBox="1"/>
          <p:nvPr>
            <p:ph type="title"/>
          </p:nvPr>
        </p:nvSpPr>
        <p:spPr>
          <a:xfrm>
            <a:off x="228600" y="282575"/>
            <a:ext cx="8763000" cy="1524000"/>
          </a:xfrm>
          <a:prstGeom prst="rect">
            <a:avLst/>
          </a:prstGeom>
        </p:spPr>
        <p:txBody>
          <a:bodyPr lIns="38100" tIns="38100" rIns="38100" bIns="38100" anchor="t"/>
          <a:lstStyle/>
          <a:p>
            <a:pPr marL="44196" marR="44196">
              <a:defRPr sz="3200"/>
            </a:pPr>
            <a:r>
              <a:t> Multitasking with the Cell Phone: </a:t>
            </a:r>
            <a:br/>
            <a:r>
              <a:t>Effects on the Family</a:t>
            </a:r>
          </a:p>
        </p:txBody>
      </p:sp>
      <p:sp>
        <p:nvSpPr>
          <p:cNvPr id="136" name="Ling &amp; Yttri study in Norway…"/>
          <p:cNvSpPr txBox="1"/>
          <p:nvPr>
            <p:ph type="body" idx="1"/>
          </p:nvPr>
        </p:nvSpPr>
        <p:spPr>
          <a:xfrm>
            <a:off x="-914400" y="1806575"/>
            <a:ext cx="10287000" cy="5280025"/>
          </a:xfrm>
          <a:prstGeom prst="rect">
            <a:avLst/>
          </a:prstGeom>
        </p:spPr>
        <p:txBody>
          <a:bodyPr lIns="38100" tIns="38100" rIns="38100" bIns="38100"/>
          <a:lstStyle/>
          <a:p>
            <a:pPr marL="387095" marR="44196">
              <a:lnSpc>
                <a:spcPct val="90000"/>
              </a:lnSpc>
              <a:buSzTx/>
              <a:buFont typeface="Lucida Grande"/>
              <a:buNone/>
              <a:defRPr sz="2800"/>
            </a:pPr>
          </a:p>
          <a:p>
            <a:pPr lvl="2" marL="1187196" marR="44196">
              <a:lnSpc>
                <a:spcPct val="90000"/>
              </a:lnSpc>
            </a:pPr>
            <a:r>
              <a:rPr sz="2800"/>
              <a:t>Ling &amp; Yttri study in Norway</a:t>
            </a:r>
            <a:endParaRPr sz="2800"/>
          </a:p>
          <a:p>
            <a:pPr lvl="2" marL="1187196" marR="44196">
              <a:lnSpc>
                <a:spcPct val="90000"/>
              </a:lnSpc>
            </a:pPr>
            <a:r>
              <a:rPr sz="2800"/>
              <a:t>Focus groups held in 1999: 40 teenagers, 20 19-23 year olds, and 20 parents</a:t>
            </a:r>
            <a:endParaRPr sz="2800"/>
          </a:p>
          <a:p>
            <a:pPr lvl="3" marL="1644395" marR="44196" indent="-228599">
              <a:lnSpc>
                <a:spcPct val="90000"/>
              </a:lnSpc>
            </a:pPr>
            <a:r>
              <a:rPr sz="2800"/>
              <a:t>Each demographic had own groups, 10 groups in all </a:t>
            </a:r>
            <a:endParaRPr sz="2800"/>
          </a:p>
          <a:p>
            <a:pPr lvl="2" marL="1187196" marR="44196">
              <a:lnSpc>
                <a:spcPct val="90000"/>
              </a:lnSpc>
              <a:defRPr sz="2800"/>
            </a:pPr>
            <a:r>
              <a:t>Establishes generational boundaries: EXAMPLE</a:t>
            </a:r>
          </a:p>
          <a:p>
            <a:pPr lvl="2" marL="1187196" marR="44196">
              <a:lnSpc>
                <a:spcPct val="90000"/>
              </a:lnSpc>
              <a:buFont typeface="Times"/>
            </a:pPr>
            <a:r>
              <a:rPr sz="2800"/>
              <a:t>Undermines family rituals in favor of peer communication: ELABORATION</a:t>
            </a:r>
            <a:endParaRPr sz="2800"/>
          </a:p>
          <a:p>
            <a:pPr lvl="2" marL="1187196" marR="44196">
              <a:lnSpc>
                <a:spcPct val="90000"/>
              </a:lnSpc>
              <a:buFont typeface="Times"/>
            </a:pPr>
            <a:r>
              <a:rPr sz="2800"/>
              <a:t>Individualizes mediated communication: EXAMPLE</a:t>
            </a:r>
            <a:endParaRPr sz="2800"/>
          </a:p>
          <a:p>
            <a:pPr lvl="2" marL="1187196" marR="44196">
              <a:lnSpc>
                <a:spcPct val="90000"/>
              </a:lnSpc>
              <a:buFont typeface="Times"/>
              <a:defRPr sz="2800"/>
            </a:pPr>
          </a:p>
          <a:p>
            <a:pPr lvl="2" marL="1187196" marR="44196">
              <a:lnSpc>
                <a:spcPct val="90000"/>
              </a:lnSpc>
              <a:buFont typeface="Times"/>
              <a:defRPr sz="2800"/>
            </a:pPr>
          </a:p>
          <a:p>
            <a:pPr marL="387095" marR="44196">
              <a:lnSpc>
                <a:spcPct val="90000"/>
              </a:lnSpc>
              <a:defRPr sz="2800"/>
            </a:pPr>
          </a:p>
          <a:p>
            <a:pPr marL="387095" marR="44196">
              <a:lnSpc>
                <a:spcPct val="90000"/>
              </a:lnSpc>
              <a:defRPr sz="2800"/>
            </a:pPr>
          </a:p>
          <a:p>
            <a:pPr marL="387095" marR="44196">
              <a:lnSpc>
                <a:spcPct val="90000"/>
              </a:lnSpc>
              <a:defRPr sz="2800"/>
            </a:pPr>
          </a:p>
          <a:p>
            <a:pPr marL="387095" marR="44196">
              <a:lnSpc>
                <a:spcPct val="90000"/>
              </a:lnSpc>
              <a:defRPr sz="2800"/>
            </a:pPr>
          </a:p>
          <a:p>
            <a:pPr marL="387095" marR="44196">
              <a:lnSpc>
                <a:spcPct val="90000"/>
              </a:lnSpc>
              <a:defRPr sz="2800"/>
            </a:pPr>
          </a:p>
          <a:p>
            <a:pPr marL="387095" marR="44196">
              <a:lnSpc>
                <a:spcPct val="90000"/>
              </a:lnSpc>
              <a:buSzTx/>
              <a:buFont typeface="Lucida Grande"/>
              <a:buNone/>
              <a:defRPr sz="2800"/>
            </a:pPr>
            <a:r>
              <a:t> </a:t>
            </a:r>
          </a:p>
        </p:txBody>
      </p:sp>
    </p:spTree>
  </p:cSld>
  <p:clrMapOvr>
    <a:masterClrMapping/>
  </p:clrMapOvr>
  <p:transition xmlns:p14="http://schemas.microsoft.com/office/powerpoint/2010/main" spd="med" advClick="1"/>
</p:sld>
</file>

<file path=ppt/slides/slide18.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140" name="The End!"/>
          <p:cNvSpPr txBox="1"/>
          <p:nvPr>
            <p:ph type="title"/>
          </p:nvPr>
        </p:nvSpPr>
        <p:spPr>
          <a:xfrm>
            <a:off x="457200" y="0"/>
            <a:ext cx="8229600" cy="1143000"/>
          </a:xfrm>
          <a:prstGeom prst="rect">
            <a:avLst/>
          </a:prstGeom>
        </p:spPr>
        <p:txBody>
          <a:bodyPr/>
          <a:lstStyle/>
          <a:p>
            <a:pPr/>
            <a:r>
              <a:t>The End!</a:t>
            </a:r>
          </a:p>
        </p:txBody>
      </p:sp>
      <p:pic>
        <p:nvPicPr>
          <p:cNvPr id="141" name="moscownation.jpg" descr="moscownation.jpg"/>
          <p:cNvPicPr>
            <a:picLocks noChangeAspect="0"/>
          </p:cNvPicPr>
          <p:nvPr/>
        </p:nvPicPr>
        <p:blipFill>
          <a:blip r:embed="rId3">
            <a:extLst/>
          </a:blip>
          <a:stretch>
            <a:fillRect/>
          </a:stretch>
        </p:blipFill>
        <p:spPr>
          <a:xfrm>
            <a:off x="1987595" y="1219200"/>
            <a:ext cx="5306922" cy="5211763"/>
          </a:xfrm>
          <a:prstGeom prst="rect">
            <a:avLst/>
          </a:prstGeom>
          <a:ln w="12700">
            <a:miter lim="400000"/>
          </a:ln>
        </p:spPr>
      </p:pic>
      <p:sp>
        <p:nvSpPr>
          <p:cNvPr id="142" name="Goldie Salimkhan, 2009"/>
          <p:cNvSpPr/>
          <p:nvPr/>
        </p:nvSpPr>
        <p:spPr>
          <a:xfrm>
            <a:off x="1954212" y="6477000"/>
            <a:ext cx="2797682" cy="3810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spAutoFit/>
          </a:bodyPr>
          <a:lstStyle>
            <a:lvl1pPr>
              <a:buClr>
                <a:srgbClr val="FFFFFF"/>
              </a:buClr>
              <a:buFont typeface="Helvetica"/>
            </a:lvl1pPr>
          </a:lstStyle>
          <a:p>
            <a:pPr/>
            <a:r>
              <a:t>Goldie Salimkhan, 2009</a:t>
            </a:r>
          </a:p>
        </p:txBody>
      </p:sp>
    </p:spTree>
  </p:cSld>
  <p:clrMapOvr>
    <a:masterClrMapping/>
  </p:clrMapOvr>
  <p:transition xmlns:p14="http://schemas.microsoft.com/office/powerpoint/2010/main" spd="med" advClick="1"/>
</p:sld>
</file>

<file path=ppt/slides/slide2.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40" name="Intro to Media Multitasking"/>
          <p:cNvSpPr txBox="1"/>
          <p:nvPr>
            <p:ph type="title"/>
          </p:nvPr>
        </p:nvSpPr>
        <p:spPr>
          <a:prstGeom prst="rect">
            <a:avLst/>
          </a:prstGeom>
        </p:spPr>
        <p:txBody>
          <a:bodyPr/>
          <a:lstStyle/>
          <a:p>
            <a:pPr/>
            <a:r>
              <a:t>Intro to Media Multitasking</a:t>
            </a:r>
          </a:p>
        </p:txBody>
      </p:sp>
      <p:sp>
        <p:nvSpPr>
          <p:cNvPr id="41" name="Background…"/>
          <p:cNvSpPr txBox="1"/>
          <p:nvPr>
            <p:ph type="body" idx="1"/>
          </p:nvPr>
        </p:nvSpPr>
        <p:spPr>
          <a:prstGeom prst="rect">
            <a:avLst/>
          </a:prstGeom>
        </p:spPr>
        <p:txBody>
          <a:bodyPr/>
          <a:lstStyle/>
          <a:p>
            <a:pPr/>
            <a:r>
              <a:t>Background</a:t>
            </a:r>
          </a:p>
          <a:p>
            <a:pPr/>
            <a:r>
              <a:t>Learning multitasking skills</a:t>
            </a:r>
          </a:p>
          <a:p>
            <a:pPr/>
            <a:r>
              <a:t>Benefits</a:t>
            </a:r>
          </a:p>
          <a:p>
            <a:pPr/>
            <a:r>
              <a:t>Costs</a:t>
            </a:r>
          </a:p>
          <a:p>
            <a:pPr lvl="1"/>
            <a:r>
              <a:t>Cognitive</a:t>
            </a:r>
          </a:p>
          <a:p>
            <a:pPr lvl="1"/>
            <a:r>
              <a:t>Social</a:t>
            </a:r>
          </a:p>
        </p:txBody>
      </p:sp>
    </p:spTree>
  </p:cSld>
  <p:clrMapOvr>
    <a:masterClrMapping/>
  </p:clrMapOvr>
  <p:transition xmlns:p14="http://schemas.microsoft.com/office/powerpoint/2010/main" spd="med" advClick="1"/>
</p:sld>
</file>

<file path=ppt/slides/slide3.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45" name="Background"/>
          <p:cNvSpPr txBox="1"/>
          <p:nvPr>
            <p:ph type="title"/>
          </p:nvPr>
        </p:nvSpPr>
        <p:spPr>
          <a:xfrm>
            <a:off x="457200" y="-304800"/>
            <a:ext cx="8229600" cy="1143000"/>
          </a:xfrm>
          <a:prstGeom prst="rect">
            <a:avLst/>
          </a:prstGeom>
        </p:spPr>
        <p:txBody>
          <a:bodyPr/>
          <a:lstStyle>
            <a:lvl1pPr>
              <a:defRPr sz="3600"/>
            </a:lvl1pPr>
          </a:lstStyle>
          <a:p>
            <a:pPr/>
            <a:r>
              <a:t>Background</a:t>
            </a:r>
          </a:p>
        </p:txBody>
      </p:sp>
      <p:sp>
        <p:nvSpPr>
          <p:cNvPr id="46" name="Body"/>
          <p:cNvSpPr txBox="1"/>
          <p:nvPr>
            <p:ph type="body" idx="1"/>
          </p:nvPr>
        </p:nvSpPr>
        <p:spPr>
          <a:prstGeom prst="rect">
            <a:avLst/>
          </a:prstGeom>
        </p:spPr>
        <p:txBody>
          <a:bodyPr/>
          <a:lstStyle>
            <a:lvl1pPr>
              <a:buSzTx/>
              <a:buNone/>
            </a:lvl1pPr>
          </a:lstStyle>
          <a:p>
            <a:pPr/>
            <a:r>
              <a:t> </a:t>
            </a:r>
          </a:p>
        </p:txBody>
      </p:sp>
      <p:sp>
        <p:nvSpPr>
          <p:cNvPr id="47" name="Rectangle"/>
          <p:cNvSpPr/>
          <p:nvPr/>
        </p:nvSpPr>
        <p:spPr>
          <a:xfrm>
            <a:off x="457200" y="609600"/>
            <a:ext cx="7924800" cy="5141913"/>
          </a:xfrm>
          <a:prstGeom prst="rect">
            <a:avLst/>
          </a:prstGeom>
          <a:gradFill>
            <a:gsLst>
              <a:gs pos="0">
                <a:srgbClr val="4E94D7"/>
              </a:gs>
              <a:gs pos="100000">
                <a:srgbClr val="AACEFF"/>
              </a:gs>
            </a:gsLst>
            <a:lin ang="16200000"/>
          </a:gradFill>
          <a:ln>
            <a:solidFill>
              <a:srgbClr val="5B92C7"/>
            </a:solidFill>
            <a:miter lim="400000"/>
          </a:ln>
          <a:effectLst>
            <a:outerShdw sx="100000" sy="100000" kx="0" ky="0" algn="b" rotWithShape="0" blurRad="38100" dist="25400" dir="5400000">
              <a:srgbClr val="929292">
                <a:alpha val="34999"/>
              </a:srgbClr>
            </a:outerShdw>
          </a:effectLst>
        </p:spPr>
        <p:txBody>
          <a:bodyPr lIns="50800" tIns="50800" rIns="50800" bIns="50800" anchor="ctr"/>
          <a:lstStyle/>
          <a:p>
            <a:pPr/>
          </a:p>
        </p:txBody>
      </p:sp>
      <p:pic>
        <p:nvPicPr>
          <p:cNvPr id="48" name="5770PACMAN.jpg" descr="5770PACMAN.jpg"/>
          <p:cNvPicPr>
            <a:picLocks noChangeAspect="0"/>
          </p:cNvPicPr>
          <p:nvPr/>
        </p:nvPicPr>
        <p:blipFill>
          <a:blip r:embed="rId3">
            <a:extLst/>
          </a:blip>
          <a:srcRect l="0" t="0" r="0" b="0"/>
          <a:stretch>
            <a:fillRect/>
          </a:stretch>
        </p:blipFill>
        <p:spPr>
          <a:xfrm>
            <a:off x="2309004" y="914400"/>
            <a:ext cx="4525992" cy="4525963"/>
          </a:xfrm>
          <a:prstGeom prst="rect">
            <a:avLst/>
          </a:prstGeom>
          <a:ln w="12700">
            <a:miter lim="400000"/>
          </a:ln>
        </p:spPr>
      </p:pic>
      <p:sp>
        <p:nvSpPr>
          <p:cNvPr id="49" name="P.M. Greenfield, Mind and Media: The Effects of Television,…"/>
          <p:cNvSpPr/>
          <p:nvPr/>
        </p:nvSpPr>
        <p:spPr>
          <a:xfrm>
            <a:off x="596900" y="5875337"/>
            <a:ext cx="8547100" cy="15240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spAutoFit/>
          </a:bodyPr>
          <a:lstStyle/>
          <a:p>
            <a:pPr>
              <a:buClr>
                <a:srgbClr val="FFFFFF"/>
              </a:buClr>
              <a:buFont typeface="Helvetica"/>
            </a:pPr>
            <a:r>
              <a:rPr sz="2400"/>
              <a:t>P.M. Greenfield, </a:t>
            </a:r>
            <a:r>
              <a:rPr i="1" sz="2400"/>
              <a:t>Mind and Media: The Effects of Television, </a:t>
            </a:r>
            <a:endParaRPr i="1" sz="2400"/>
          </a:p>
          <a:p>
            <a:pPr>
              <a:buClr>
                <a:srgbClr val="FFFFFF"/>
              </a:buClr>
              <a:buFont typeface="Helvetica"/>
            </a:pPr>
            <a:r>
              <a:rPr i="1" sz="2400"/>
              <a:t>Video Games, and Computers </a:t>
            </a:r>
            <a:r>
              <a:rPr sz="2400"/>
              <a:t>(Harvard University Press, 1984)</a:t>
            </a:r>
          </a:p>
        </p:txBody>
      </p:sp>
    </p:spTree>
  </p:cSld>
  <p:clrMapOvr>
    <a:masterClrMapping/>
  </p:clrMapOvr>
  <p:transition xmlns:p14="http://schemas.microsoft.com/office/powerpoint/2010/main" spd="med" advClick="1"/>
</p:sld>
</file>

<file path=ppt/slides/slide4.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53" name="Background"/>
          <p:cNvSpPr txBox="1"/>
          <p:nvPr>
            <p:ph type="title"/>
          </p:nvPr>
        </p:nvSpPr>
        <p:spPr>
          <a:xfrm>
            <a:off x="457200" y="-304800"/>
            <a:ext cx="8229600" cy="1143000"/>
          </a:xfrm>
          <a:prstGeom prst="rect">
            <a:avLst/>
          </a:prstGeom>
        </p:spPr>
        <p:txBody>
          <a:bodyPr/>
          <a:lstStyle>
            <a:lvl1pPr>
              <a:defRPr sz="3600"/>
            </a:lvl1pPr>
          </a:lstStyle>
          <a:p>
            <a:pPr/>
            <a:r>
              <a:t> Background</a:t>
            </a:r>
          </a:p>
        </p:txBody>
      </p:sp>
      <p:sp>
        <p:nvSpPr>
          <p:cNvPr id="54" name="Lauren’s Crossroads pic"/>
          <p:cNvSpPr txBox="1"/>
          <p:nvPr>
            <p:ph type="body" idx="1"/>
          </p:nvPr>
        </p:nvSpPr>
        <p:spPr>
          <a:prstGeom prst="rect">
            <a:avLst/>
          </a:prstGeom>
        </p:spPr>
        <p:txBody>
          <a:bodyPr/>
          <a:lstStyle/>
          <a:p>
            <a:pPr/>
            <a:r>
              <a:t>Lauren’s Crossroads pic</a:t>
            </a:r>
          </a:p>
        </p:txBody>
      </p:sp>
      <p:pic>
        <p:nvPicPr>
          <p:cNvPr id="55" name="lg001ff.jpg" descr="lg001ff.jpg"/>
          <p:cNvPicPr>
            <a:picLocks noChangeAspect="0"/>
          </p:cNvPicPr>
          <p:nvPr/>
        </p:nvPicPr>
        <p:blipFill>
          <a:blip r:embed="rId3">
            <a:extLst/>
          </a:blip>
          <a:stretch>
            <a:fillRect/>
          </a:stretch>
        </p:blipFill>
        <p:spPr>
          <a:xfrm>
            <a:off x="533400" y="533400"/>
            <a:ext cx="7924800" cy="5434013"/>
          </a:xfrm>
          <a:prstGeom prst="rect">
            <a:avLst/>
          </a:prstGeom>
          <a:ln w="12700">
            <a:miter lim="400000"/>
          </a:ln>
        </p:spPr>
      </p:pic>
      <p:sp>
        <p:nvSpPr>
          <p:cNvPr id="56" name="Lauren Greenfield…"/>
          <p:cNvSpPr/>
          <p:nvPr/>
        </p:nvSpPr>
        <p:spPr>
          <a:xfrm>
            <a:off x="533400" y="5943600"/>
            <a:ext cx="8610600" cy="1206500"/>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spAutoFit/>
          </a:bodyPr>
          <a:lstStyle/>
          <a:p>
            <a:pPr>
              <a:buClr>
                <a:srgbClr val="FFFFFF"/>
              </a:buClr>
              <a:buFont typeface="Helvetica"/>
            </a:pPr>
            <a:r>
              <a:t>Lauren Greenfield</a:t>
            </a:r>
          </a:p>
          <a:p>
            <a:pPr>
              <a:buClr>
                <a:srgbClr val="FFFFFF"/>
              </a:buClr>
              <a:buFont typeface="Helvetica"/>
              <a:defRPr sz="2800"/>
            </a:pPr>
            <a:r>
              <a:t>Crossroads School Graduation, Santa Monica, CA, 1992</a:t>
            </a:r>
          </a:p>
        </p:txBody>
      </p:sp>
    </p:spTree>
  </p:cSld>
  <p:clrMapOvr>
    <a:masterClrMapping/>
  </p:clrMapOvr>
  <p:transition xmlns:p14="http://schemas.microsoft.com/office/powerpoint/2010/main" spd="med" advClick="1"/>
</p:sld>
</file>

<file path=ppt/slides/slide5.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60" name="Learning: Technology’s effects in enhancing skills for dividing visual attention"/>
          <p:cNvSpPr txBox="1"/>
          <p:nvPr>
            <p:ph type="title"/>
          </p:nvPr>
        </p:nvSpPr>
        <p:spPr>
          <a:xfrm>
            <a:off x="457200" y="0"/>
            <a:ext cx="8229600" cy="1143000"/>
          </a:xfrm>
          <a:prstGeom prst="rect">
            <a:avLst/>
          </a:prstGeom>
        </p:spPr>
        <p:txBody>
          <a:bodyPr/>
          <a:lstStyle>
            <a:lvl1pPr>
              <a:defRPr sz="3200"/>
            </a:lvl1pPr>
          </a:lstStyle>
          <a:p>
            <a:pPr/>
            <a:r>
              <a:t>Learning: Technology’s effects in enhancing skills for dividing visual attention</a:t>
            </a:r>
          </a:p>
        </p:txBody>
      </p:sp>
      <p:sp>
        <p:nvSpPr>
          <p:cNvPr id="61" name="An experiment showed that video game expertise enhanced college students’ strategies for dividing attention in an attentional monitoring task that required visual attention to two locations on a screen (Greenfield, Dewinstanley, &amp; Kaye, 1994)…"/>
          <p:cNvSpPr txBox="1"/>
          <p:nvPr>
            <p:ph type="body" idx="1"/>
          </p:nvPr>
        </p:nvSpPr>
        <p:spPr>
          <a:xfrm>
            <a:off x="76200" y="1295400"/>
            <a:ext cx="9144000" cy="5791200"/>
          </a:xfrm>
          <a:prstGeom prst="rect">
            <a:avLst/>
          </a:prstGeom>
        </p:spPr>
        <p:txBody>
          <a:bodyPr/>
          <a:lstStyle/>
          <a:p>
            <a:pPr>
              <a:lnSpc>
                <a:spcPct val="90000"/>
              </a:lnSpc>
              <a:buSzTx/>
              <a:buNone/>
              <a:defRPr sz="2800"/>
            </a:pPr>
            <a:r>
              <a:t>An experiment showed that video game expertise enhanced college students’ strategies for dividing attention in an attentional monitoring task that required visual attention to two locations on a screen (Greenfield, Dewinstanley, &amp; Kaye, 1994)</a:t>
            </a:r>
          </a:p>
          <a:p>
            <a:pPr>
              <a:lnSpc>
                <a:spcPct val="90000"/>
              </a:lnSpc>
              <a:buSzTx/>
              <a:buNone/>
              <a:defRPr sz="2800"/>
            </a:pPr>
          </a:p>
          <a:p>
            <a:pPr>
              <a:lnSpc>
                <a:spcPct val="90000"/>
              </a:lnSpc>
              <a:buSzTx/>
              <a:buNone/>
              <a:defRPr sz="2800"/>
            </a:pPr>
            <a:r>
              <a:t>The same basic point was made again in 2003 by Green &amp; Bavelier. The games had become more sophisticated and exposure was even earlier: the effects were correspondingly stronger. </a:t>
            </a:r>
          </a:p>
          <a:p>
            <a:pPr>
              <a:lnSpc>
                <a:spcPct val="90000"/>
              </a:lnSpc>
              <a:buSzTx/>
              <a:buNone/>
              <a:defRPr sz="2800"/>
            </a:pPr>
          </a:p>
          <a:p>
            <a:pPr>
              <a:lnSpc>
                <a:spcPct val="90000"/>
              </a:lnSpc>
              <a:buSzTx/>
              <a:buNone/>
              <a:defRPr sz="2800"/>
            </a:pPr>
            <a:r>
              <a:t>Matt Dye has now done similar experiments with children, which I think we will see in a poster at noon.</a:t>
            </a:r>
          </a:p>
        </p:txBody>
      </p:sp>
    </p:spTree>
  </p:cSld>
  <p:clrMapOvr>
    <a:masterClrMapping/>
  </p:clrMapOvr>
  <p:transition xmlns:p14="http://schemas.microsoft.com/office/powerpoint/2010/main" spd="med" advClick="1"/>
</p:sld>
</file>

<file path=ppt/slides/slide6.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65" name="Learning: Almost-Real-World Transfer"/>
          <p:cNvSpPr txBox="1"/>
          <p:nvPr>
            <p:ph type="title"/>
          </p:nvPr>
        </p:nvSpPr>
        <p:spPr>
          <a:xfrm>
            <a:off x="0" y="92074"/>
            <a:ext cx="9144000" cy="1508126"/>
          </a:xfrm>
          <a:prstGeom prst="rect">
            <a:avLst/>
          </a:prstGeom>
        </p:spPr>
        <p:txBody>
          <a:bodyPr/>
          <a:lstStyle/>
          <a:p>
            <a:pPr/>
            <a:r>
              <a:t>Learning: Almost-Real-World Transfer</a:t>
            </a:r>
          </a:p>
        </p:txBody>
      </p:sp>
      <p:sp>
        <p:nvSpPr>
          <p:cNvPr id="66" name="Kearney (2005): Playing 2 hours of a shooting game, Counterstrike, improved performance in a simulated multitask work environment (called SynWorki); it comprised 4 simultaneous tasks that are useful in the military job of standing guard).…"/>
          <p:cNvSpPr txBox="1"/>
          <p:nvPr>
            <p:ph type="body" idx="1"/>
          </p:nvPr>
        </p:nvSpPr>
        <p:spPr>
          <a:prstGeom prst="rect">
            <a:avLst/>
          </a:prstGeom>
        </p:spPr>
        <p:txBody>
          <a:bodyPr/>
          <a:lstStyle/>
          <a:p>
            <a:pPr>
              <a:lnSpc>
                <a:spcPct val="90000"/>
              </a:lnSpc>
            </a:pPr>
            <a:r>
              <a:t>Kearney (2005): Playing 2 hours of a shooting game, Counterstrike, improved performance in a simulated multitask work environment (called </a:t>
            </a:r>
            <a:r>
              <a:rPr i="1"/>
              <a:t>SynWorki); </a:t>
            </a:r>
            <a:r>
              <a:t>it comprised 4 simultaneous tasks that are useful in the military job of standing guard).  </a:t>
            </a:r>
          </a:p>
          <a:p>
            <a:pPr>
              <a:lnSpc>
                <a:spcPct val="90000"/>
              </a:lnSpc>
            </a:pPr>
          </a:p>
          <a:p>
            <a:pPr>
              <a:lnSpc>
                <a:spcPct val="90000"/>
              </a:lnSpc>
              <a:buClr>
                <a:srgbClr val="FF2600"/>
              </a:buClr>
            </a:pPr>
            <a:r>
              <a:rPr>
                <a:solidFill>
                  <a:srgbClr val="FF2600"/>
                </a:solidFill>
                <a:uFill>
                  <a:solidFill>
                    <a:srgbClr val="FF2600"/>
                  </a:solidFill>
                </a:uFill>
              </a:rPr>
              <a:t>Remaining question</a:t>
            </a:r>
            <a:r>
              <a:t>: </a:t>
            </a:r>
            <a:r>
              <a:rPr>
                <a:solidFill>
                  <a:srgbClr val="FF2600"/>
                </a:solidFill>
                <a:uFill>
                  <a:solidFill>
                    <a:srgbClr val="FF2600"/>
                  </a:solidFill>
                </a:uFill>
              </a:rPr>
              <a:t>Could each task have been done better if done alone?</a:t>
            </a:r>
          </a:p>
        </p:txBody>
      </p:sp>
    </p:spTree>
  </p:cSld>
  <p:clrMapOvr>
    <a:masterClrMapping/>
  </p:clrMapOvr>
  <p:transition xmlns:p14="http://schemas.microsoft.com/office/powerpoint/2010/main" spd="med" advClick="1"/>
</p:sld>
</file>

<file path=ppt/slides/slide7.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70" name="Benefits"/>
          <p:cNvSpPr txBox="1"/>
          <p:nvPr>
            <p:ph type="title"/>
          </p:nvPr>
        </p:nvSpPr>
        <p:spPr>
          <a:prstGeom prst="rect">
            <a:avLst/>
          </a:prstGeom>
        </p:spPr>
        <p:txBody>
          <a:bodyPr/>
          <a:lstStyle/>
          <a:p>
            <a:pPr/>
            <a:r>
              <a:t>Benefits</a:t>
            </a:r>
          </a:p>
        </p:txBody>
      </p:sp>
      <p:sp>
        <p:nvSpPr>
          <p:cNvPr id="71" name="Can keep many balls in the air…"/>
          <p:cNvSpPr txBox="1"/>
          <p:nvPr>
            <p:ph type="body" idx="1"/>
          </p:nvPr>
        </p:nvSpPr>
        <p:spPr>
          <a:prstGeom prst="rect">
            <a:avLst/>
          </a:prstGeom>
        </p:spPr>
        <p:txBody>
          <a:bodyPr/>
          <a:lstStyle/>
          <a:p>
            <a:pPr/>
            <a:r>
              <a:t>Can keep many balls in the air</a:t>
            </a:r>
          </a:p>
          <a:p>
            <a:pPr/>
            <a:r>
              <a:t>Can monitor many locations</a:t>
            </a:r>
          </a:p>
        </p:txBody>
      </p:sp>
    </p:spTree>
  </p:cSld>
  <p:clrMapOvr>
    <a:masterClrMapping/>
  </p:clrMapOvr>
  <p:transition xmlns:p14="http://schemas.microsoft.com/office/powerpoint/2010/main" spd="med" advClick="1"/>
</p:sld>
</file>

<file path=ppt/slides/slide8.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75" name="Costs"/>
          <p:cNvSpPr txBox="1"/>
          <p:nvPr>
            <p:ph type="title"/>
          </p:nvPr>
        </p:nvSpPr>
        <p:spPr>
          <a:xfrm>
            <a:off x="457200" y="-228600"/>
            <a:ext cx="8229600" cy="1143000"/>
          </a:xfrm>
          <a:prstGeom prst="rect">
            <a:avLst/>
          </a:prstGeom>
        </p:spPr>
        <p:txBody>
          <a:bodyPr/>
          <a:lstStyle/>
          <a:p>
            <a:pPr/>
            <a:r>
              <a:t>Costs</a:t>
            </a:r>
          </a:p>
        </p:txBody>
      </p:sp>
      <p:sp>
        <p:nvSpPr>
          <p:cNvPr id="76" name="COGNITIVE…"/>
          <p:cNvSpPr txBox="1"/>
          <p:nvPr>
            <p:ph type="body" idx="1"/>
          </p:nvPr>
        </p:nvSpPr>
        <p:spPr>
          <a:xfrm>
            <a:off x="457200" y="990600"/>
            <a:ext cx="8686800" cy="5867400"/>
          </a:xfrm>
          <a:prstGeom prst="rect">
            <a:avLst/>
          </a:prstGeom>
        </p:spPr>
        <p:txBody>
          <a:bodyPr/>
          <a:lstStyle/>
          <a:p>
            <a:pPr>
              <a:lnSpc>
                <a:spcPct val="90000"/>
              </a:lnSpc>
              <a:defRPr sz="2700"/>
            </a:pPr>
            <a:r>
              <a:t>COGNITIVE</a:t>
            </a:r>
          </a:p>
          <a:p>
            <a:pPr>
              <a:lnSpc>
                <a:spcPct val="90000"/>
              </a:lnSpc>
              <a:defRPr sz="2700"/>
            </a:pPr>
            <a:r>
              <a:t>Can distract from main message (Bergen et al.)</a:t>
            </a:r>
          </a:p>
          <a:p>
            <a:pPr>
              <a:lnSpc>
                <a:spcPct val="90000"/>
              </a:lnSpc>
              <a:defRPr sz="2700"/>
            </a:pPr>
            <a:r>
              <a:t>Can distract from socially important tasks (Gross, 2004)</a:t>
            </a:r>
          </a:p>
          <a:p>
            <a:pPr>
              <a:lnSpc>
                <a:spcPct val="90000"/>
              </a:lnSpc>
              <a:defRPr sz="2700"/>
            </a:pPr>
            <a:r>
              <a:t>Can decrease reflection or metacognition as it shifts neural activity to areas that deal with more habitual processing, rather than metacognition (Foerde et al. </a:t>
            </a:r>
          </a:p>
          <a:p>
            <a:pPr>
              <a:lnSpc>
                <a:spcPct val="90000"/>
              </a:lnSpc>
              <a:defRPr sz="2700"/>
            </a:pPr>
            <a:r>
              <a:t>Can cause situationally based ADD (irritability, declining productivity, disorganization) (Hallowell, 2005, as reported by Wallis, 2006)</a:t>
            </a:r>
          </a:p>
          <a:p>
            <a:pPr>
              <a:lnSpc>
                <a:spcPct val="90000"/>
              </a:lnSpc>
              <a:defRPr sz="2700"/>
            </a:pPr>
            <a:r>
              <a:t>SOCIAL</a:t>
            </a:r>
          </a:p>
          <a:p>
            <a:pPr>
              <a:lnSpc>
                <a:spcPct val="90000"/>
              </a:lnSpc>
              <a:defRPr sz="2700"/>
            </a:pPr>
            <a:r>
              <a:t>Decreases family interaction, creates generational boundaries, undermines family rituals and shared communication, and magnifies importance of peer group while decreasing importance of family.</a:t>
            </a:r>
          </a:p>
        </p:txBody>
      </p:sp>
      <p:sp>
        <p:nvSpPr>
          <p:cNvPr id="77" name="Shape"/>
          <p:cNvSpPr/>
          <p:nvPr/>
        </p:nvSpPr>
        <p:spPr>
          <a:xfrm>
            <a:off x="76201" y="1066800"/>
            <a:ext cx="914398" cy="914398"/>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8250"/>
                </a:moveTo>
                <a:lnTo>
                  <a:pt x="8251" y="8251"/>
                </a:lnTo>
                <a:lnTo>
                  <a:pt x="10800" y="0"/>
                </a:lnTo>
                <a:lnTo>
                  <a:pt x="13349" y="8251"/>
                </a:lnTo>
                <a:lnTo>
                  <a:pt x="21600" y="8250"/>
                </a:lnTo>
                <a:lnTo>
                  <a:pt x="14925" y="13350"/>
                </a:lnTo>
                <a:lnTo>
                  <a:pt x="17475" y="21600"/>
                </a:lnTo>
                <a:lnTo>
                  <a:pt x="10800" y="16501"/>
                </a:lnTo>
                <a:lnTo>
                  <a:pt x="4125" y="21600"/>
                </a:lnTo>
                <a:lnTo>
                  <a:pt x="6675" y="13350"/>
                </a:lnTo>
                <a:close/>
              </a:path>
            </a:pathLst>
          </a:custGeom>
          <a:solidFill>
            <a:srgbClr val="FFFB00"/>
          </a:solidFill>
          <a:ln>
            <a:solidFill>
              <a:srgbClr val="5B92C7"/>
            </a:solidFill>
          </a:ln>
          <a:effectLst>
            <a:outerShdw sx="100000" sy="100000" kx="0" ky="0" algn="b" rotWithShape="0" blurRad="38100" dist="25400" dir="5400000">
              <a:srgbClr val="929292">
                <a:alpha val="34999"/>
              </a:srgbClr>
            </a:outerShdw>
          </a:effectLst>
        </p:spPr>
        <p:txBody>
          <a:bodyPr lIns="50800" tIns="50800" rIns="50800" bIns="50800" anchor="ctr"/>
          <a:lstStyle/>
          <a:p>
            <a:pPr/>
          </a:p>
        </p:txBody>
      </p:sp>
      <p:sp>
        <p:nvSpPr>
          <p:cNvPr id="78" name="Shape"/>
          <p:cNvSpPr/>
          <p:nvPr/>
        </p:nvSpPr>
        <p:spPr>
          <a:xfrm>
            <a:off x="1" y="5334000"/>
            <a:ext cx="914398" cy="914398"/>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8250"/>
                </a:moveTo>
                <a:lnTo>
                  <a:pt x="8251" y="8251"/>
                </a:lnTo>
                <a:lnTo>
                  <a:pt x="10800" y="0"/>
                </a:lnTo>
                <a:lnTo>
                  <a:pt x="13349" y="8251"/>
                </a:lnTo>
                <a:lnTo>
                  <a:pt x="21600" y="8250"/>
                </a:lnTo>
                <a:lnTo>
                  <a:pt x="14925" y="13350"/>
                </a:lnTo>
                <a:lnTo>
                  <a:pt x="17475" y="21600"/>
                </a:lnTo>
                <a:lnTo>
                  <a:pt x="10800" y="16501"/>
                </a:lnTo>
                <a:lnTo>
                  <a:pt x="4125" y="21600"/>
                </a:lnTo>
                <a:lnTo>
                  <a:pt x="6675" y="13350"/>
                </a:lnTo>
                <a:close/>
              </a:path>
            </a:pathLst>
          </a:custGeom>
          <a:solidFill>
            <a:srgbClr val="FFFB00"/>
          </a:solidFill>
          <a:ln>
            <a:solidFill>
              <a:srgbClr val="5B92C7"/>
            </a:solidFill>
          </a:ln>
          <a:effectLst>
            <a:outerShdw sx="100000" sy="100000" kx="0" ky="0" algn="b" rotWithShape="0" blurRad="38100" dist="25400" dir="5400000">
              <a:srgbClr val="929292">
                <a:alpha val="34999"/>
              </a:srgbClr>
            </a:outerShdw>
          </a:effectLst>
        </p:spPr>
        <p:txBody>
          <a:bodyPr lIns="50800" tIns="50800" rIns="50800" bIns="50800" anchor="ctr"/>
          <a:lstStyle/>
          <a:p>
            <a:pPr/>
          </a:p>
        </p:txBody>
      </p:sp>
      <p:sp>
        <p:nvSpPr>
          <p:cNvPr id="79" name="Shape"/>
          <p:cNvSpPr/>
          <p:nvPr/>
        </p:nvSpPr>
        <p:spPr>
          <a:xfrm>
            <a:off x="76201" y="1752600"/>
            <a:ext cx="838198" cy="914398"/>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8250"/>
                </a:moveTo>
                <a:lnTo>
                  <a:pt x="8251" y="8251"/>
                </a:lnTo>
                <a:lnTo>
                  <a:pt x="10800" y="0"/>
                </a:lnTo>
                <a:lnTo>
                  <a:pt x="13349" y="8251"/>
                </a:lnTo>
                <a:lnTo>
                  <a:pt x="21600" y="8250"/>
                </a:lnTo>
                <a:lnTo>
                  <a:pt x="14925" y="13350"/>
                </a:lnTo>
                <a:lnTo>
                  <a:pt x="17475" y="21600"/>
                </a:lnTo>
                <a:lnTo>
                  <a:pt x="10800" y="16501"/>
                </a:lnTo>
                <a:lnTo>
                  <a:pt x="4125" y="21600"/>
                </a:lnTo>
                <a:lnTo>
                  <a:pt x="6675" y="13350"/>
                </a:lnTo>
                <a:close/>
              </a:path>
            </a:pathLst>
          </a:custGeom>
          <a:solidFill>
            <a:srgbClr val="FFFB00"/>
          </a:solidFill>
          <a:ln>
            <a:solidFill>
              <a:srgbClr val="5B92C7"/>
            </a:solidFill>
          </a:ln>
          <a:effectLst>
            <a:outerShdw sx="100000" sy="100000" kx="0" ky="0" algn="b" rotWithShape="0" blurRad="38100" dist="25400" dir="5400000">
              <a:srgbClr val="929292">
                <a:alpha val="34999"/>
              </a:srgbClr>
            </a:outerShdw>
          </a:effectLst>
        </p:spPr>
        <p:txBody>
          <a:bodyPr lIns="50800" tIns="50800" rIns="50800" bIns="50800" anchor="ctr"/>
          <a:lstStyle/>
          <a:p>
            <a:pPr/>
          </a:p>
        </p:txBody>
      </p:sp>
    </p:spTree>
  </p:cSld>
  <p:clrMapOvr>
    <a:masterClrMapping/>
  </p:clrMapOvr>
  <p:transition xmlns:p14="http://schemas.microsoft.com/office/powerpoint/2010/main" spd="med" advClick="1"/>
</p:sld>
</file>

<file path=ppt/slides/slide9.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81" name="Example of within-medium multitasking: the news crawl"/>
          <p:cNvSpPr txBox="1"/>
          <p:nvPr>
            <p:ph type="title"/>
          </p:nvPr>
        </p:nvSpPr>
        <p:spPr>
          <a:xfrm>
            <a:off x="4648200" y="457200"/>
            <a:ext cx="4495800" cy="1143000"/>
          </a:xfrm>
          <a:prstGeom prst="rect">
            <a:avLst/>
          </a:prstGeom>
        </p:spPr>
        <p:txBody>
          <a:bodyPr/>
          <a:lstStyle>
            <a:lvl1pPr>
              <a:defRPr sz="2900"/>
            </a:lvl1pPr>
          </a:lstStyle>
          <a:p>
            <a:pPr/>
            <a:r>
              <a:t>Example of within-medium multitasking: the news crawl</a:t>
            </a:r>
          </a:p>
        </p:txBody>
      </p:sp>
      <p:pic>
        <p:nvPicPr>
          <p:cNvPr id="82" name="CNN-NR.jpg" descr="CNN-NR.jpg"/>
          <p:cNvPicPr>
            <a:picLocks noChangeAspect="0"/>
          </p:cNvPicPr>
          <p:nvPr/>
        </p:nvPicPr>
        <p:blipFill>
          <a:blip r:embed="rId3">
            <a:extLst/>
          </a:blip>
          <a:stretch>
            <a:fillRect/>
          </a:stretch>
        </p:blipFill>
        <p:spPr>
          <a:xfrm>
            <a:off x="749962" y="3886200"/>
            <a:ext cx="3556263" cy="2667000"/>
          </a:xfrm>
          <a:prstGeom prst="rect">
            <a:avLst/>
          </a:prstGeom>
          <a:ln w="12700">
            <a:miter lim="400000"/>
          </a:ln>
        </p:spPr>
      </p:pic>
      <p:pic>
        <p:nvPicPr>
          <p:cNvPr id="83" name="cnn.jpg" descr="cnn.jpg"/>
          <p:cNvPicPr>
            <a:picLocks noChangeAspect="0"/>
          </p:cNvPicPr>
          <p:nvPr/>
        </p:nvPicPr>
        <p:blipFill>
          <a:blip r:embed="rId4">
            <a:extLst/>
          </a:blip>
          <a:stretch>
            <a:fillRect/>
          </a:stretch>
        </p:blipFill>
        <p:spPr>
          <a:xfrm>
            <a:off x="138112" y="274637"/>
            <a:ext cx="4510089" cy="3382963"/>
          </a:xfrm>
          <a:prstGeom prst="rect">
            <a:avLst/>
          </a:prstGeom>
          <a:ln w="12700">
            <a:miter lim="400000"/>
          </a:ln>
        </p:spPr>
      </p:pic>
      <p:pic>
        <p:nvPicPr>
          <p:cNvPr id="84" name="08cnn-wright.jpg" descr="08cnn-wright.jpg"/>
          <p:cNvPicPr>
            <a:picLocks noChangeAspect="0"/>
          </p:cNvPicPr>
          <p:nvPr/>
        </p:nvPicPr>
        <p:blipFill>
          <a:blip r:embed="rId5">
            <a:extLst/>
          </a:blip>
          <a:stretch>
            <a:fillRect/>
          </a:stretch>
        </p:blipFill>
        <p:spPr>
          <a:xfrm>
            <a:off x="4883150" y="2341562"/>
            <a:ext cx="3956050" cy="2840039"/>
          </a:xfrm>
          <a:prstGeom prst="rect">
            <a:avLst/>
          </a:prstGeom>
          <a:ln w="12700">
            <a:miter lim="400000"/>
          </a:ln>
        </p:spPr>
      </p:pic>
    </p:spTree>
  </p:cSld>
  <p:clrMapOvr>
    <a:masterClrMapping/>
  </p:clrMapOvr>
  <p:transition xmlns:p14="http://schemas.microsoft.com/office/powerpoint/2010/main" spd="med" advClick="1"/>
</p:sld>
</file>

<file path=ppt/theme/theme1.xml><?xml version="1.0" encoding="utf-8"?>
<a:theme xmlns:a="http://schemas.openxmlformats.org/drawingml/2006/main" xmlns:r="http://schemas.openxmlformats.org/officeDocument/2006/relationships" name="White">
  <a:themeElements>
    <a:clrScheme name="White">
      <a:dk1>
        <a:srgbClr val="000000"/>
      </a:dk1>
      <a:lt1>
        <a:srgbClr val="FFFFFF"/>
      </a:lt1>
      <a:dk2>
        <a:srgbClr val="5E5E5E"/>
      </a:dk2>
      <a:lt2>
        <a:srgbClr val="D6D5D5"/>
      </a:lt2>
      <a:accent1>
        <a:srgbClr val="00A2FF"/>
      </a:accent1>
      <a:accent2>
        <a:srgbClr val="16E7CF"/>
      </a:accent2>
      <a:accent3>
        <a:srgbClr val="61D836"/>
      </a:accent3>
      <a:accent4>
        <a:srgbClr val="FAE232"/>
      </a:accent4>
      <a:accent5>
        <a:srgbClr val="FF644E"/>
      </a:accent5>
      <a:accent6>
        <a:srgbClr val="EF5FA7"/>
      </a:accent6>
      <a:hlink>
        <a:srgbClr val="0000FF"/>
      </a:hlink>
      <a:folHlink>
        <a:srgbClr val="FF00FF"/>
      </a:folHlink>
    </a:clrScheme>
    <a:fontScheme name="White">
      <a:majorFont>
        <a:latin typeface="Calibri"/>
        <a:ea typeface="Calibri"/>
        <a:cs typeface="Calibri"/>
      </a:majorFont>
      <a:minorFont>
        <a:latin typeface="Calibri"/>
        <a:ea typeface="Calibri"/>
        <a:cs typeface="Calibri"/>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6095C9"/>
        </a:solidFill>
        <a:ln w="9525" cap="flat">
          <a:solidFill>
            <a:srgbClr val="FFFFFF"/>
          </a:solidFill>
          <a:prstDash val="solid"/>
          <a:round/>
        </a:ln>
        <a:effectLst/>
        <a:sp3d/>
      </a:spPr>
      <a:bodyPr rot="0" spcFirstLastPara="1" vertOverflow="overflow" horzOverflow="overflow" vert="horz" wrap="square" lIns="50800" tIns="50800" rIns="50800" bIns="50800" numCol="1" spcCol="38100" rtlCol="0" anchor="ctr" upright="0">
        <a:spAutoFit/>
      </a:bodyPr>
      <a:lstStyle>
        <a:defPPr marL="40639" marR="40639" indent="0" algn="l" defTabSz="4572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FFFFFF"/>
            </a:solidFill>
            <a:effectLst/>
            <a:uFill>
              <a:solidFill>
                <a:srgbClr val="FFFFFF"/>
              </a:solidFill>
            </a:uFill>
            <a:latin typeface="+mn-lt"/>
            <a:ea typeface="+mn-ea"/>
            <a:cs typeface="+mn-cs"/>
            <a:sym typeface="Calibri"/>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spDef>
    <a:lnDef>
      <a:spPr>
        <a:noFill/>
        <a:ln w="9525" cap="flat">
          <a:solidFill>
            <a:srgbClr val="FFFFFF"/>
          </a:solidFill>
          <a:prstDash val="solid"/>
          <a:round/>
        </a:ln>
        <a:effectLst/>
        <a:sp3d/>
      </a:spPr>
      <a:bodyPr rot="0" spcFirstLastPara="1" vertOverflow="overflow" horzOverflow="overflow" vert="horz" wrap="square" lIns="91439" tIns="45719" rIns="91439" bIns="45719" numCol="1" spcCol="38100" rtlCol="0" anchor="t" upright="0">
        <a:noAutofit/>
      </a:bodyPr>
      <a:ls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upright="0">
        <a:spAutoFit/>
      </a:bodyPr>
      <a:lstStyle>
        <a:defPPr marL="40639" marR="40639" indent="0" algn="l" defTabSz="4572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FFFFFF"/>
            </a:solidFill>
            <a:effectLst/>
            <a:uFill>
              <a:solidFill>
                <a:srgbClr val="FFFFFF"/>
              </a:solidFill>
            </a:uFill>
            <a:latin typeface="+mn-lt"/>
            <a:ea typeface="+mn-ea"/>
            <a:cs typeface="+mn-cs"/>
            <a:sym typeface="Calibri"/>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txDef>
  </a:objectDefaults>
</a:theme>
</file>

<file path=ppt/theme/theme2.xml><?xml version="1.0" encoding="utf-8"?>
<a:theme xmlns:a="http://schemas.openxmlformats.org/drawingml/2006/main" xmlns:r="http://schemas.openxmlformats.org/officeDocument/2006/relationships" name="White">
  <a:themeElements>
    <a:clrScheme name="White">
      <a:dk1>
        <a:srgbClr val="000000"/>
      </a:dk1>
      <a:lt1>
        <a:srgbClr val="FFFFFF"/>
      </a:lt1>
      <a:dk2>
        <a:srgbClr val="5E5E5E"/>
      </a:dk2>
      <a:lt2>
        <a:srgbClr val="D6D5D5"/>
      </a:lt2>
      <a:accent1>
        <a:srgbClr val="00A2FF"/>
      </a:accent1>
      <a:accent2>
        <a:srgbClr val="16E7CF"/>
      </a:accent2>
      <a:accent3>
        <a:srgbClr val="61D836"/>
      </a:accent3>
      <a:accent4>
        <a:srgbClr val="FAE232"/>
      </a:accent4>
      <a:accent5>
        <a:srgbClr val="FF644E"/>
      </a:accent5>
      <a:accent6>
        <a:srgbClr val="EF5FA7"/>
      </a:accent6>
      <a:hlink>
        <a:srgbClr val="0000FF"/>
      </a:hlink>
      <a:folHlink>
        <a:srgbClr val="FF00FF"/>
      </a:folHlink>
    </a:clrScheme>
    <a:fontScheme name="White">
      <a:majorFont>
        <a:latin typeface="Calibri"/>
        <a:ea typeface="Calibri"/>
        <a:cs typeface="Calibri"/>
      </a:majorFont>
      <a:minorFont>
        <a:latin typeface="Calibri"/>
        <a:ea typeface="Calibri"/>
        <a:cs typeface="Calibri"/>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6095C9"/>
        </a:solidFill>
        <a:ln w="9525" cap="flat">
          <a:solidFill>
            <a:srgbClr val="FFFFFF"/>
          </a:solidFill>
          <a:prstDash val="solid"/>
          <a:round/>
        </a:ln>
        <a:effectLst/>
        <a:sp3d/>
      </a:spPr>
      <a:bodyPr rot="0" spcFirstLastPara="1" vertOverflow="overflow" horzOverflow="overflow" vert="horz" wrap="square" lIns="50800" tIns="50800" rIns="50800" bIns="50800" numCol="1" spcCol="38100" rtlCol="0" anchor="ctr" upright="0">
        <a:spAutoFit/>
      </a:bodyPr>
      <a:lstStyle>
        <a:defPPr marL="40639" marR="40639" indent="0" algn="l" defTabSz="4572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FFFFFF"/>
            </a:solidFill>
            <a:effectLst/>
            <a:uFill>
              <a:solidFill>
                <a:srgbClr val="FFFFFF"/>
              </a:solidFill>
            </a:uFill>
            <a:latin typeface="+mn-lt"/>
            <a:ea typeface="+mn-ea"/>
            <a:cs typeface="+mn-cs"/>
            <a:sym typeface="Calibri"/>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spDef>
    <a:lnDef>
      <a:spPr>
        <a:noFill/>
        <a:ln w="9525" cap="flat">
          <a:solidFill>
            <a:srgbClr val="FFFFFF"/>
          </a:solidFill>
          <a:prstDash val="solid"/>
          <a:round/>
        </a:ln>
        <a:effectLst/>
        <a:sp3d/>
      </a:spPr>
      <a:bodyPr rot="0" spcFirstLastPara="1" vertOverflow="overflow" horzOverflow="overflow" vert="horz" wrap="square" lIns="91439" tIns="45719" rIns="91439" bIns="45719" numCol="1" spcCol="38100" rtlCol="0" anchor="t" upright="0">
        <a:noAutofit/>
      </a:bodyPr>
      <a:ls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upright="0">
        <a:spAutoFit/>
      </a:bodyPr>
      <a:lstStyle>
        <a:defPPr marL="40639" marR="40639" indent="0" algn="l" defTabSz="4572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FFFFFF"/>
            </a:solidFill>
            <a:effectLst/>
            <a:uFill>
              <a:solidFill>
                <a:srgbClr val="FFFFFF"/>
              </a:solidFill>
            </a:uFill>
            <a:latin typeface="+mn-lt"/>
            <a:ea typeface="+mn-ea"/>
            <a:cs typeface="+mn-cs"/>
            <a:sym typeface="Calibri"/>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txDef>
  </a:objectDefaults>
</a:theme>
</file>

<file path=docProps/app.xml><?xml version="1.0" encoding="utf-8"?>
<Properties xmlns="http://schemas.openxmlformats.org/officeDocument/2006/extended-properties" xmlns:vt="http://schemas.openxmlformats.org/officeDocument/2006/docPropsVTypes"/>
</file>

<file path=docProps/core.xml><?xml version="1.0" encoding="utf-8"?>
<cp:coreProperties xmlns:cp="http://schemas.openxmlformats.org/package/2006/metadata/core-properties" xmlns:dc="http://purl.org/dc/elements/1.1/" xmlns:dcterms="http://purl.org/dc/terms/" xmlns:xsi="http://www.w3.org/2001/XMLSchema-instance"/>
</file>