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9" r:id="rId2"/>
    <p:sldId id="278" r:id="rId3"/>
    <p:sldId id="280" r:id="rId4"/>
    <p:sldId id="282" r:id="rId5"/>
    <p:sldId id="284" r:id="rId6"/>
    <p:sldId id="285" r:id="rId7"/>
    <p:sldId id="286" r:id="rId8"/>
    <p:sldId id="287" r:id="rId9"/>
    <p:sldId id="289" r:id="rId10"/>
    <p:sldId id="293" r:id="rId11"/>
    <p:sldId id="288" r:id="rId12"/>
    <p:sldId id="290" r:id="rId13"/>
    <p:sldId id="310" r:id="rId14"/>
    <p:sldId id="294" r:id="rId15"/>
    <p:sldId id="267" r:id="rId16"/>
    <p:sldId id="297" r:id="rId17"/>
    <p:sldId id="309" r:id="rId18"/>
    <p:sldId id="307" r:id="rId19"/>
    <p:sldId id="308" r:id="rId20"/>
    <p:sldId id="305" r:id="rId21"/>
    <p:sldId id="300" r:id="rId22"/>
    <p:sldId id="276" r:id="rId23"/>
    <p:sldId id="301" r:id="rId24"/>
    <p:sldId id="302" r:id="rId25"/>
    <p:sldId id="303" r:id="rId26"/>
    <p:sldId id="257" r:id="rId27"/>
    <p:sldId id="30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94" d="100"/>
          <a:sy n="94" d="100"/>
        </p:scale>
        <p:origin x="-80" y="-80"/>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51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4D872-C663-F444-8A1C-35A091C0DBD5}" type="datetimeFigureOut">
              <a:rPr lang="en-US" smtClean="0"/>
              <a:t>7/13/14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F657E2-F163-9746-9A7C-3AFD691E4CA7}" type="slidenum">
              <a:rPr lang="en-US" smtClean="0"/>
              <a:t>‹#›</a:t>
            </a:fld>
            <a:endParaRPr lang="en-US"/>
          </a:p>
        </p:txBody>
      </p:sp>
    </p:spTree>
    <p:extLst>
      <p:ext uri="{BB962C8B-B14F-4D97-AF65-F5344CB8AC3E}">
        <p14:creationId xmlns:p14="http://schemas.microsoft.com/office/powerpoint/2010/main" val="3243916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bio.davidson.edu/Courses/Molbio/MolStudents/spring2003/Keogh/plasmids.html%23basicplas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bio.davidson.edu/Courses/Molbio/MolStudents/spring2003/Keogh/plasmids.html%23basicplas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www.protocol-online.org</a:t>
            </a:r>
            <a:r>
              <a:rPr lang="en-US" dirty="0" smtClean="0"/>
              <a:t>/biology-forums-2/posts/26342.html</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2</a:t>
            </a:fld>
            <a:endParaRPr lang="en-US"/>
          </a:p>
        </p:txBody>
      </p:sp>
    </p:spTree>
    <p:extLst>
      <p:ext uri="{BB962C8B-B14F-4D97-AF65-F5344CB8AC3E}">
        <p14:creationId xmlns:p14="http://schemas.microsoft.com/office/powerpoint/2010/main" val="161344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tools.neb.com</a:t>
            </a:r>
            <a:r>
              <a:rPr lang="en-US" dirty="0" smtClean="0"/>
              <a:t>/NEBcutter2/</a:t>
            </a:r>
            <a:r>
              <a:rPr lang="en-US" dirty="0" err="1" smtClean="0"/>
              <a:t>index.php</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20</a:t>
            </a:fld>
            <a:endParaRPr lang="en-US"/>
          </a:p>
        </p:txBody>
      </p:sp>
    </p:spTree>
    <p:extLst>
      <p:ext uri="{BB962C8B-B14F-4D97-AF65-F5344CB8AC3E}">
        <p14:creationId xmlns:p14="http://schemas.microsoft.com/office/powerpoint/2010/main" val="143170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sz="1200" u="sng" kern="1200" dirty="0" smtClean="0">
                <a:solidFill>
                  <a:schemeClr val="tx1"/>
                </a:solidFill>
                <a:effectLst/>
                <a:latin typeface="+mn-lt"/>
                <a:ea typeface="+mn-ea"/>
                <a:cs typeface="+mn-cs"/>
                <a:hlinkClick r:id="rId3"/>
              </a:rPr>
              <a:t>http://www.bio.davidson.edu/Courses/Molbio/MolStudents/spring2003/Keogh/plasmids.html#basicplasm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21</a:t>
            </a:fld>
            <a:endParaRPr lang="en-US"/>
          </a:p>
        </p:txBody>
      </p:sp>
    </p:spTree>
    <p:extLst>
      <p:ext uri="{BB962C8B-B14F-4D97-AF65-F5344CB8AC3E}">
        <p14:creationId xmlns:p14="http://schemas.microsoft.com/office/powerpoint/2010/main" val="64922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en.wikipedia.org</a:t>
            </a:r>
            <a:r>
              <a:rPr lang="en-US" dirty="0" smtClean="0"/>
              <a:t>/wiki/</a:t>
            </a:r>
            <a:r>
              <a:rPr lang="en-US" dirty="0" err="1" smtClean="0"/>
              <a:t>Restriction_map</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25</a:t>
            </a:fld>
            <a:endParaRPr lang="en-US"/>
          </a:p>
        </p:txBody>
      </p:sp>
    </p:spTree>
    <p:extLst>
      <p:ext uri="{BB962C8B-B14F-4D97-AF65-F5344CB8AC3E}">
        <p14:creationId xmlns:p14="http://schemas.microsoft.com/office/powerpoint/2010/main" val="235085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en.wikipedia.org</a:t>
            </a:r>
            <a:r>
              <a:rPr lang="en-US" dirty="0" smtClean="0"/>
              <a:t>/wiki/Plasmid</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4</a:t>
            </a:fld>
            <a:endParaRPr lang="en-US"/>
          </a:p>
        </p:txBody>
      </p:sp>
    </p:spTree>
    <p:extLst>
      <p:ext uri="{BB962C8B-B14F-4D97-AF65-F5344CB8AC3E}">
        <p14:creationId xmlns:p14="http://schemas.microsoft.com/office/powerpoint/2010/main" val="186636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sz="1200" u="sng" kern="1200" dirty="0" smtClean="0">
                <a:solidFill>
                  <a:schemeClr val="tx1"/>
                </a:solidFill>
                <a:effectLst/>
                <a:latin typeface="+mn-lt"/>
                <a:ea typeface="+mn-ea"/>
                <a:cs typeface="+mn-cs"/>
                <a:hlinkClick r:id="rId3"/>
              </a:rPr>
              <a:t>http://www.bio.davidson.edu/Courses/Molbio/MolStudents/spring2003/Keogh/plasmids.html#basicplasm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5</a:t>
            </a:fld>
            <a:endParaRPr lang="en-US"/>
          </a:p>
        </p:txBody>
      </p:sp>
    </p:spTree>
    <p:extLst>
      <p:ext uri="{BB962C8B-B14F-4D97-AF65-F5344CB8AC3E}">
        <p14:creationId xmlns:p14="http://schemas.microsoft.com/office/powerpoint/2010/main" val="64922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www.bio.davidson.edu</a:t>
            </a:r>
            <a:r>
              <a:rPr lang="en-US" dirty="0" smtClean="0"/>
              <a:t>/Courses/</a:t>
            </a:r>
            <a:r>
              <a:rPr lang="en-US" dirty="0" err="1" smtClean="0"/>
              <a:t>Molbio</a:t>
            </a:r>
            <a:r>
              <a:rPr lang="en-US" dirty="0" smtClean="0"/>
              <a:t>/</a:t>
            </a:r>
            <a:r>
              <a:rPr lang="en-US" dirty="0" err="1" smtClean="0"/>
              <a:t>MolStudents</a:t>
            </a:r>
            <a:r>
              <a:rPr lang="en-US" dirty="0" smtClean="0"/>
              <a:t>/spring2003/Keogh/</a:t>
            </a:r>
            <a:r>
              <a:rPr lang="en-US" dirty="0" err="1" smtClean="0"/>
              <a:t>plasmids.html#basicplasm</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6</a:t>
            </a:fld>
            <a:endParaRPr lang="en-US"/>
          </a:p>
        </p:txBody>
      </p:sp>
    </p:spTree>
    <p:extLst>
      <p:ext uri="{BB962C8B-B14F-4D97-AF65-F5344CB8AC3E}">
        <p14:creationId xmlns:p14="http://schemas.microsoft.com/office/powerpoint/2010/main" val="203206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http://media-1.web.britannica.com/</a:t>
            </a:r>
            <a:r>
              <a:rPr lang="en-US" dirty="0" err="1" smtClean="0"/>
              <a:t>eb</a:t>
            </a:r>
            <a:r>
              <a:rPr lang="en-US" dirty="0" smtClean="0"/>
              <a:t>-media/45/117845-004-7A5A589A.jpg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9</a:t>
            </a:fld>
            <a:endParaRPr lang="en-US"/>
          </a:p>
        </p:txBody>
      </p:sp>
    </p:spTree>
    <p:extLst>
      <p:ext uri="{BB962C8B-B14F-4D97-AF65-F5344CB8AC3E}">
        <p14:creationId xmlns:p14="http://schemas.microsoft.com/office/powerpoint/2010/main" val="383675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tools.neb.com</a:t>
            </a:r>
            <a:r>
              <a:rPr lang="en-US" dirty="0" smtClean="0"/>
              <a:t>/NEBcutter2/</a:t>
            </a:r>
            <a:r>
              <a:rPr lang="en-US" dirty="0" err="1" smtClean="0"/>
              <a:t>index.php</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15</a:t>
            </a:fld>
            <a:endParaRPr lang="en-US"/>
          </a:p>
        </p:txBody>
      </p:sp>
    </p:spTree>
    <p:extLst>
      <p:ext uri="{BB962C8B-B14F-4D97-AF65-F5344CB8AC3E}">
        <p14:creationId xmlns:p14="http://schemas.microsoft.com/office/powerpoint/2010/main" val="311794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tools.neb.com</a:t>
            </a:r>
            <a:r>
              <a:rPr lang="en-US" dirty="0" smtClean="0"/>
              <a:t>/NEBcutter2/</a:t>
            </a:r>
            <a:r>
              <a:rPr lang="en-US" dirty="0" err="1" smtClean="0"/>
              <a:t>index.php</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16</a:t>
            </a:fld>
            <a:endParaRPr lang="en-US"/>
          </a:p>
        </p:txBody>
      </p:sp>
    </p:spTree>
    <p:extLst>
      <p:ext uri="{BB962C8B-B14F-4D97-AF65-F5344CB8AC3E}">
        <p14:creationId xmlns:p14="http://schemas.microsoft.com/office/powerpoint/2010/main" val="143170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tools.neb.com</a:t>
            </a:r>
            <a:r>
              <a:rPr lang="en-US" dirty="0" smtClean="0"/>
              <a:t>/NEBcutter2/</a:t>
            </a:r>
            <a:r>
              <a:rPr lang="en-US" dirty="0" err="1" smtClean="0"/>
              <a:t>index.php</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17</a:t>
            </a:fld>
            <a:endParaRPr lang="en-US"/>
          </a:p>
        </p:txBody>
      </p:sp>
    </p:spTree>
    <p:extLst>
      <p:ext uri="{BB962C8B-B14F-4D97-AF65-F5344CB8AC3E}">
        <p14:creationId xmlns:p14="http://schemas.microsoft.com/office/powerpoint/2010/main" val="143170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https://</a:t>
            </a:r>
            <a:r>
              <a:rPr lang="en-US" dirty="0" err="1" smtClean="0"/>
              <a:t>www.neb.com</a:t>
            </a:r>
            <a:r>
              <a:rPr lang="en-US" dirty="0" smtClean="0"/>
              <a:t>/products/n3200-2-log-dna-ladder-01-100-kb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t>18</a:t>
            </a:fld>
            <a:endParaRPr lang="en-US"/>
          </a:p>
        </p:txBody>
      </p:sp>
    </p:spTree>
    <p:extLst>
      <p:ext uri="{BB962C8B-B14F-4D97-AF65-F5344CB8AC3E}">
        <p14:creationId xmlns:p14="http://schemas.microsoft.com/office/powerpoint/2010/main" val="29933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03BE95-E34D-5841-8BCF-B0252F706D21}"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118008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BE95-E34D-5841-8BCF-B0252F706D21}"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158439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BE95-E34D-5841-8BCF-B0252F706D21}"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167603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3BE95-E34D-5841-8BCF-B0252F706D21}"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163281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3BE95-E34D-5841-8BCF-B0252F706D21}"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405922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03BE95-E34D-5841-8BCF-B0252F706D21}"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391583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3BE95-E34D-5841-8BCF-B0252F706D21}" type="datetimeFigureOut">
              <a:rPr lang="en-US" smtClean="0"/>
              <a:t>7/13/14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297950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3BE95-E34D-5841-8BCF-B0252F706D21}" type="datetimeFigureOut">
              <a:rPr lang="en-US" smtClean="0"/>
              <a:t>7/13/14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269402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3BE95-E34D-5841-8BCF-B0252F706D21}" type="datetimeFigureOut">
              <a:rPr lang="en-US" smtClean="0"/>
              <a:t>7/13/14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322294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3BE95-E34D-5841-8BCF-B0252F706D21}"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222199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3BE95-E34D-5841-8BCF-B0252F706D21}"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1484-763E-6844-95DB-A0AA6FCAB6D1}" type="slidenum">
              <a:rPr lang="en-US" smtClean="0"/>
              <a:t>‹#›</a:t>
            </a:fld>
            <a:endParaRPr lang="en-US"/>
          </a:p>
        </p:txBody>
      </p:sp>
    </p:spTree>
    <p:extLst>
      <p:ext uri="{BB962C8B-B14F-4D97-AF65-F5344CB8AC3E}">
        <p14:creationId xmlns:p14="http://schemas.microsoft.com/office/powerpoint/2010/main" val="2241762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3BE95-E34D-5841-8BCF-B0252F706D21}" type="datetimeFigureOut">
              <a:rPr lang="en-US" smtClean="0"/>
              <a:t>7/13/14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1484-763E-6844-95DB-A0AA6FCAB6D1}" type="slidenum">
              <a:rPr lang="en-US" smtClean="0"/>
              <a:t>‹#›</a:t>
            </a:fld>
            <a:endParaRPr lang="en-US"/>
          </a:p>
        </p:txBody>
      </p:sp>
    </p:spTree>
    <p:extLst>
      <p:ext uri="{BB962C8B-B14F-4D97-AF65-F5344CB8AC3E}">
        <p14:creationId xmlns:p14="http://schemas.microsoft.com/office/powerpoint/2010/main" val="193540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dcune.psych.ucla.edu/modules/ge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9.pn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dcune.psych.ucla.edu/modules/ge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Gel Scramble Lecture 1</a:t>
            </a:r>
            <a:endParaRPr lang="en-US" dirty="0"/>
          </a:p>
        </p:txBody>
      </p:sp>
      <p:sp>
        <p:nvSpPr>
          <p:cNvPr id="3" name="Subtitle 2"/>
          <p:cNvSpPr>
            <a:spLocks noGrp="1"/>
          </p:cNvSpPr>
          <p:nvPr>
            <p:ph type="subTitle" idx="1"/>
          </p:nvPr>
        </p:nvSpPr>
        <p:spPr/>
        <p:txBody>
          <a:bodyPr/>
          <a:lstStyle/>
          <a:p>
            <a:r>
              <a:rPr lang="en-US" dirty="0" smtClean="0"/>
              <a:t>William Grisham, Ph.D.</a:t>
            </a:r>
          </a:p>
          <a:p>
            <a:r>
              <a:rPr lang="en-US" dirty="0" smtClean="0"/>
              <a:t>Copyright 2014</a:t>
            </a:r>
            <a:endParaRPr lang="en-US" dirty="0"/>
          </a:p>
        </p:txBody>
      </p:sp>
    </p:spTree>
    <p:extLst>
      <p:ext uri="{BB962C8B-B14F-4D97-AF65-F5344CB8AC3E}">
        <p14:creationId xmlns:p14="http://schemas.microsoft.com/office/powerpoint/2010/main" val="357977899"/>
      </p:ext>
    </p:extLst>
  </p:cSld>
  <p:clrMapOvr>
    <a:masterClrMapping/>
  </p:clrMapOvr>
  <mc:AlternateContent xmlns:mc="http://schemas.openxmlformats.org/markup-compatibility/2006" xmlns:p14="http://schemas.microsoft.com/office/powerpoint/2010/main">
    <mc:Choice Requires="p14">
      <p:transition spd="slow" p14:dur="2000" advTm="10844"/>
    </mc:Choice>
    <mc:Fallback xmlns="">
      <p:transition xmlns:p14="http://schemas.microsoft.com/office/powerpoint/2010/main" spd="slow" advTm="10844"/>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Big Objective</a:t>
            </a:r>
            <a:endParaRPr lang="en-US" dirty="0"/>
          </a:p>
        </p:txBody>
      </p:sp>
      <p:sp>
        <p:nvSpPr>
          <p:cNvPr id="3" name="Content Placeholder 2"/>
          <p:cNvSpPr>
            <a:spLocks noGrp="1"/>
          </p:cNvSpPr>
          <p:nvPr>
            <p:ph idx="1"/>
          </p:nvPr>
        </p:nvSpPr>
        <p:spPr/>
        <p:txBody>
          <a:bodyPr>
            <a:normAutofit/>
          </a:bodyPr>
          <a:lstStyle/>
          <a:p>
            <a:r>
              <a:rPr lang="en-US" dirty="0" smtClean="0"/>
              <a:t>Identify the gel that goes with a given insert</a:t>
            </a:r>
          </a:p>
          <a:p>
            <a:pPr lvl="1"/>
            <a:r>
              <a:rPr lang="en-US" dirty="0"/>
              <a:t>First step is to take each </a:t>
            </a:r>
            <a:r>
              <a:rPr lang="en-US" dirty="0" err="1"/>
              <a:t>gene+plasmid</a:t>
            </a:r>
            <a:r>
              <a:rPr lang="en-US" dirty="0"/>
              <a:t> and determine the fragments expected from digestion via the protocols</a:t>
            </a:r>
          </a:p>
          <a:p>
            <a:pPr lvl="1"/>
            <a:r>
              <a:rPr lang="en-US" dirty="0" smtClean="0"/>
              <a:t>Need to use the info about the gene (reference number or sequence)</a:t>
            </a:r>
          </a:p>
          <a:p>
            <a:pPr lvl="1"/>
            <a:r>
              <a:rPr lang="en-US" dirty="0" smtClean="0"/>
              <a:t>Need to use information about the vector (plasmid)</a:t>
            </a:r>
          </a:p>
          <a:p>
            <a:pPr marL="457200" lvl="1" indent="0">
              <a:buNone/>
            </a:pPr>
            <a:endParaRPr lang="en-US" dirty="0" smtClean="0"/>
          </a:p>
          <a:p>
            <a:pPr lvl="2"/>
            <a:endParaRPr lang="en-US" dirty="0"/>
          </a:p>
        </p:txBody>
      </p:sp>
    </p:spTree>
    <p:extLst>
      <p:ext uri="{BB962C8B-B14F-4D97-AF65-F5344CB8AC3E}">
        <p14:creationId xmlns:p14="http://schemas.microsoft.com/office/powerpoint/2010/main" val="401162315"/>
      </p:ext>
    </p:extLst>
  </p:cSld>
  <p:clrMapOvr>
    <a:masterClrMapping/>
  </p:clrMapOvr>
  <mc:AlternateContent xmlns:mc="http://schemas.openxmlformats.org/markup-compatibility/2006" xmlns:p14="http://schemas.microsoft.com/office/powerpoint/2010/main">
    <mc:Choice Requires="p14">
      <p:transition spd="slow" p14:dur="2000" advTm="30455"/>
    </mc:Choice>
    <mc:Fallback xmlns="">
      <p:transition xmlns:p14="http://schemas.microsoft.com/office/powerpoint/2010/main" spd="slow" advTm="3045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Materials</a:t>
            </a:r>
            <a:endParaRPr lang="en-US" dirty="0"/>
          </a:p>
        </p:txBody>
      </p:sp>
      <p:sp>
        <p:nvSpPr>
          <p:cNvPr id="3" name="Content Placeholder 2"/>
          <p:cNvSpPr>
            <a:spLocks noGrp="1"/>
          </p:cNvSpPr>
          <p:nvPr>
            <p:ph idx="1"/>
          </p:nvPr>
        </p:nvSpPr>
        <p:spPr/>
        <p:txBody>
          <a:bodyPr/>
          <a:lstStyle/>
          <a:p>
            <a:r>
              <a:rPr lang="en-US" dirty="0" smtClean="0"/>
              <a:t>The vector, which is to say the plasmid—characteristics given in the manual</a:t>
            </a:r>
          </a:p>
          <a:p>
            <a:r>
              <a:rPr lang="en-US" dirty="0" err="1" smtClean="0"/>
              <a:t>cDNAs</a:t>
            </a:r>
            <a:r>
              <a:rPr lang="en-US" dirty="0" smtClean="0"/>
              <a:t> for each of 6 mystery DNAs—</a:t>
            </a:r>
            <a:r>
              <a:rPr lang="en-US" dirty="0" err="1" smtClean="0"/>
              <a:t>Entrez</a:t>
            </a:r>
            <a:r>
              <a:rPr lang="en-US" dirty="0" smtClean="0"/>
              <a:t> gene reference numbers given in manual</a:t>
            </a:r>
          </a:p>
          <a:p>
            <a:r>
              <a:rPr lang="en-US" dirty="0" smtClean="0"/>
              <a:t>The protocols from the website for enzymes used in digest </a:t>
            </a:r>
            <a:r>
              <a:rPr lang="en-US" dirty="0">
                <a:hlinkClick r:id="rId2"/>
              </a:rPr>
              <a:t>https://mdcune.psych.ucla.edu/modules/</a:t>
            </a:r>
            <a:r>
              <a:rPr lang="en-US" dirty="0" smtClean="0">
                <a:hlinkClick r:id="rId2"/>
              </a:rPr>
              <a:t>gel</a:t>
            </a:r>
            <a:r>
              <a:rPr lang="en-US" dirty="0" smtClean="0"/>
              <a:t> </a:t>
            </a:r>
          </a:p>
          <a:p>
            <a:endParaRPr lang="en-US" dirty="0" smtClean="0"/>
          </a:p>
          <a:p>
            <a:endParaRPr lang="en-US" dirty="0"/>
          </a:p>
        </p:txBody>
      </p:sp>
    </p:spTree>
    <p:extLst>
      <p:ext uri="{BB962C8B-B14F-4D97-AF65-F5344CB8AC3E}">
        <p14:creationId xmlns:p14="http://schemas.microsoft.com/office/powerpoint/2010/main" val="2412543713"/>
      </p:ext>
    </p:extLst>
  </p:cSld>
  <p:clrMapOvr>
    <a:masterClrMapping/>
  </p:clrMapOvr>
  <mc:AlternateContent xmlns:mc="http://schemas.openxmlformats.org/markup-compatibility/2006" xmlns:p14="http://schemas.microsoft.com/office/powerpoint/2010/main">
    <mc:Choice Requires="p14">
      <p:transition spd="slow" p14:dur="2000" advTm="50303"/>
    </mc:Choice>
    <mc:Fallback xmlns="">
      <p:transition xmlns:p14="http://schemas.microsoft.com/office/powerpoint/2010/main" spd="slow" advTm="50303"/>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with steps</a:t>
            </a:r>
            <a:br>
              <a:rPr lang="en-US" dirty="0" smtClean="0"/>
            </a:br>
            <a:r>
              <a:rPr lang="en-US" dirty="0" smtClean="0"/>
              <a:t>—not your digest, </a:t>
            </a:r>
            <a:r>
              <a:rPr lang="en-US" dirty="0" err="1" smtClean="0"/>
              <a:t>necesssarily</a:t>
            </a:r>
            <a:endParaRPr lang="en-US" dirty="0"/>
          </a:p>
        </p:txBody>
      </p:sp>
      <p:sp>
        <p:nvSpPr>
          <p:cNvPr id="3" name="Content Placeholder 2"/>
          <p:cNvSpPr>
            <a:spLocks noGrp="1"/>
          </p:cNvSpPr>
          <p:nvPr>
            <p:ph idx="1"/>
          </p:nvPr>
        </p:nvSpPr>
        <p:spPr/>
        <p:txBody>
          <a:bodyPr>
            <a:normAutofit lnSpcReduction="10000"/>
          </a:bodyPr>
          <a:lstStyle/>
          <a:p>
            <a:r>
              <a:rPr lang="en-US" dirty="0" smtClean="0"/>
              <a:t>1) Take each mystery gene, and find out the restriction sites using </a:t>
            </a:r>
            <a:r>
              <a:rPr lang="en-US" dirty="0" err="1" smtClean="0"/>
              <a:t>NEBcutter</a:t>
            </a:r>
            <a:r>
              <a:rPr lang="en-US" dirty="0" smtClean="0"/>
              <a:t>.</a:t>
            </a:r>
          </a:p>
          <a:p>
            <a:r>
              <a:rPr lang="en-US" dirty="0" smtClean="0"/>
              <a:t>2) Figure out the number of fragments and their size for use with a given digest.</a:t>
            </a:r>
          </a:p>
          <a:p>
            <a:r>
              <a:rPr lang="en-US" dirty="0" smtClean="0"/>
              <a:t>3) Make a table for the expected values fro a given protocol.</a:t>
            </a:r>
          </a:p>
          <a:p>
            <a:r>
              <a:rPr lang="en-US" dirty="0" smtClean="0"/>
              <a:t>4) Make a restriction map of the plasmid + insert identifying the base pair at which cuts could be expected. </a:t>
            </a:r>
          </a:p>
          <a:p>
            <a:endParaRPr lang="en-US" dirty="0"/>
          </a:p>
        </p:txBody>
      </p:sp>
    </p:spTree>
    <p:extLst>
      <p:ext uri="{BB962C8B-B14F-4D97-AF65-F5344CB8AC3E}">
        <p14:creationId xmlns:p14="http://schemas.microsoft.com/office/powerpoint/2010/main" val="2915807699"/>
      </p:ext>
    </p:extLst>
  </p:cSld>
  <p:clrMapOvr>
    <a:masterClrMapping/>
  </p:clrMapOvr>
  <mc:AlternateContent xmlns:mc="http://schemas.openxmlformats.org/markup-compatibility/2006" xmlns:p14="http://schemas.microsoft.com/office/powerpoint/2010/main">
    <mc:Choice Requires="p14">
      <p:transition spd="slow" p14:dur="2000" advTm="126081"/>
    </mc:Choice>
    <mc:Fallback xmlns="">
      <p:transition xmlns:p14="http://schemas.microsoft.com/office/powerpoint/2010/main" spd="slow" advTm="126081"/>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l_Ref_Schematic_cDNA_v201402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68" y="256690"/>
            <a:ext cx="7383780" cy="6347460"/>
          </a:xfrm>
          <a:prstGeom prst="rect">
            <a:avLst/>
          </a:prstGeom>
        </p:spPr>
      </p:pic>
    </p:spTree>
    <p:extLst>
      <p:ext uri="{BB962C8B-B14F-4D97-AF65-F5344CB8AC3E}">
        <p14:creationId xmlns:p14="http://schemas.microsoft.com/office/powerpoint/2010/main" val="3898588564"/>
      </p:ext>
    </p:extLst>
  </p:cSld>
  <p:clrMapOvr>
    <a:masterClrMapping/>
  </p:clrMapOvr>
  <mc:AlternateContent xmlns:mc="http://schemas.openxmlformats.org/markup-compatibility/2006" xmlns:p14="http://schemas.microsoft.com/office/powerpoint/2010/main">
    <mc:Choice Requires="p14">
      <p:transition spd="slow" p14:dur="2000" advTm="26673"/>
    </mc:Choice>
    <mc:Fallback xmlns="">
      <p:transition xmlns:p14="http://schemas.microsoft.com/office/powerpoint/2010/main" spd="slow" advTm="26673"/>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77576200"/>
              </p:ext>
            </p:extLst>
          </p:nvPr>
        </p:nvGraphicFramePr>
        <p:xfrm>
          <a:off x="1377950" y="2203450"/>
          <a:ext cx="6388100" cy="2451100"/>
        </p:xfrm>
        <a:graphic>
          <a:graphicData uri="http://schemas.openxmlformats.org/presentationml/2006/ole">
            <mc:AlternateContent xmlns:mc="http://schemas.openxmlformats.org/markup-compatibility/2006">
              <mc:Choice xmlns:v="urn:schemas-microsoft-com:vml" Requires="v">
                <p:oleObj spid="_x0000_s1061" name="Document" r:id="rId3" imgW="6388100" imgH="2451100" progId="Word.Document.12">
                  <p:embed/>
                </p:oleObj>
              </mc:Choice>
              <mc:Fallback>
                <p:oleObj name="Document" r:id="rId3" imgW="6388100" imgH="2451100" progId="Word.Document.12">
                  <p:embed/>
                  <p:pic>
                    <p:nvPicPr>
                      <p:cNvPr id="0" name=""/>
                      <p:cNvPicPr/>
                      <p:nvPr/>
                    </p:nvPicPr>
                    <p:blipFill>
                      <a:blip r:embed="rId4"/>
                      <a:stretch>
                        <a:fillRect/>
                      </a:stretch>
                    </p:blipFill>
                    <p:spPr>
                      <a:xfrm>
                        <a:off x="1377950" y="2203450"/>
                        <a:ext cx="6388100" cy="2451100"/>
                      </a:xfrm>
                      <a:prstGeom prst="rect">
                        <a:avLst/>
                      </a:prstGeom>
                    </p:spPr>
                  </p:pic>
                </p:oleObj>
              </mc:Fallback>
            </mc:AlternateContent>
          </a:graphicData>
        </a:graphic>
      </p:graphicFrame>
      <p:sp>
        <p:nvSpPr>
          <p:cNvPr id="5" name="Oval 4"/>
          <p:cNvSpPr/>
          <p:nvPr/>
        </p:nvSpPr>
        <p:spPr>
          <a:xfrm>
            <a:off x="3674914" y="2126474"/>
            <a:ext cx="1423790" cy="72160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714689"/>
      </p:ext>
    </p:extLst>
  </p:cSld>
  <p:clrMapOvr>
    <a:masterClrMapping/>
  </p:clrMapOvr>
  <mc:AlternateContent xmlns:mc="http://schemas.openxmlformats.org/markup-compatibility/2006" xmlns:p14="http://schemas.microsoft.com/office/powerpoint/2010/main">
    <mc:Choice Requires="p14">
      <p:transition spd="slow" p14:dur="2000" advTm="73829"/>
    </mc:Choice>
    <mc:Fallback xmlns="">
      <p:transition xmlns:p14="http://schemas.microsoft.com/office/powerpoint/2010/main" spd="slow" advTm="73829"/>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12008"/>
            <a:ext cx="9144000" cy="5856300"/>
            <a:chOff x="0" y="412008"/>
            <a:chExt cx="9144000" cy="5856300"/>
          </a:xfrm>
        </p:grpSpPr>
        <p:pic>
          <p:nvPicPr>
            <p:cNvPr id="4" name="Picture 3" descr="Screen shot 2011-08-23 at 5.14.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200"/>
              <a:ext cx="9144000" cy="5684108"/>
            </a:xfrm>
            <a:prstGeom prst="rect">
              <a:avLst/>
            </a:prstGeom>
          </p:spPr>
        </p:pic>
        <p:cxnSp>
          <p:nvCxnSpPr>
            <p:cNvPr id="6" name="Straight Arrow Connector 5"/>
            <p:cNvCxnSpPr/>
            <p:nvPr/>
          </p:nvCxnSpPr>
          <p:spPr>
            <a:xfrm flipH="1">
              <a:off x="4305592" y="990092"/>
              <a:ext cx="2088211" cy="2109326"/>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9349" y="412008"/>
              <a:ext cx="3414567" cy="523220"/>
            </a:xfrm>
            <a:prstGeom prst="rect">
              <a:avLst/>
            </a:prstGeom>
            <a:noFill/>
          </p:spPr>
          <p:txBody>
            <a:bodyPr wrap="none" rtlCol="0">
              <a:spAutoFit/>
            </a:bodyPr>
            <a:lstStyle/>
            <a:p>
              <a:r>
                <a:rPr lang="en-US" sz="2800" dirty="0" smtClean="0">
                  <a:solidFill>
                    <a:srgbClr val="FF0000"/>
                  </a:solidFill>
                </a:rPr>
                <a:t>Paste </a:t>
              </a:r>
              <a:r>
                <a:rPr lang="en-US" sz="2800" dirty="0" err="1" smtClean="0">
                  <a:solidFill>
                    <a:srgbClr val="FF0000"/>
                  </a:solidFill>
                </a:rPr>
                <a:t>genbank</a:t>
              </a:r>
              <a:r>
                <a:rPr lang="en-US" sz="2800" dirty="0" smtClean="0">
                  <a:solidFill>
                    <a:srgbClr val="FF0000"/>
                  </a:solidFill>
                </a:rPr>
                <a:t> # here.</a:t>
              </a:r>
              <a:endParaRPr lang="en-US" sz="2800" dirty="0">
                <a:solidFill>
                  <a:srgbClr val="FF0000"/>
                </a:solidFill>
              </a:endParaRPr>
            </a:p>
          </p:txBody>
        </p:sp>
        <p:sp>
          <p:nvSpPr>
            <p:cNvPr id="9" name="TextBox 8"/>
            <p:cNvSpPr txBox="1"/>
            <p:nvPr/>
          </p:nvSpPr>
          <p:spPr>
            <a:xfrm>
              <a:off x="1399317" y="3615977"/>
              <a:ext cx="3865161" cy="954107"/>
            </a:xfrm>
            <a:prstGeom prst="rect">
              <a:avLst/>
            </a:prstGeom>
            <a:noFill/>
          </p:spPr>
          <p:txBody>
            <a:bodyPr wrap="none" rtlCol="0">
              <a:spAutoFit/>
            </a:bodyPr>
            <a:lstStyle/>
            <a:p>
              <a:r>
                <a:rPr lang="en-US" sz="2800" dirty="0" smtClean="0">
                  <a:solidFill>
                    <a:srgbClr val="FF0000"/>
                  </a:solidFill>
                </a:rPr>
                <a:t>Or paste the sequence of</a:t>
              </a:r>
            </a:p>
            <a:p>
              <a:r>
                <a:rPr lang="en-US" sz="2800" dirty="0" smtClean="0">
                  <a:solidFill>
                    <a:srgbClr val="FF0000"/>
                  </a:solidFill>
                </a:rPr>
                <a:t> entire gene here.</a:t>
              </a:r>
              <a:endParaRPr lang="en-US" sz="2800" dirty="0">
                <a:solidFill>
                  <a:srgbClr val="FF0000"/>
                </a:solidFill>
              </a:endParaRPr>
            </a:p>
          </p:txBody>
        </p:sp>
      </p:grpSp>
      <p:sp>
        <p:nvSpPr>
          <p:cNvPr id="7" name="Oval 6"/>
          <p:cNvSpPr/>
          <p:nvPr/>
        </p:nvSpPr>
        <p:spPr>
          <a:xfrm>
            <a:off x="6655469" y="3706000"/>
            <a:ext cx="1866319" cy="6735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348234"/>
      </p:ext>
    </p:extLst>
  </p:cSld>
  <p:clrMapOvr>
    <a:masterClrMapping/>
  </p:clrMapOvr>
  <mc:AlternateContent xmlns:mc="http://schemas.openxmlformats.org/markup-compatibility/2006" xmlns:p14="http://schemas.microsoft.com/office/powerpoint/2010/main">
    <mc:Choice Requires="p14">
      <p:transition spd="slow" p14:dur="2000" advTm="57920"/>
    </mc:Choice>
    <mc:Fallback xmlns="">
      <p:transition xmlns:p14="http://schemas.microsoft.com/office/powerpoint/2010/main" spd="slow" advTm="5792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2 at 10.38.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4700"/>
            <a:ext cx="9144000" cy="5298885"/>
          </a:xfrm>
          <a:prstGeom prst="rect">
            <a:avLst/>
          </a:prstGeom>
        </p:spPr>
      </p:pic>
      <p:sp>
        <p:nvSpPr>
          <p:cNvPr id="3" name="Oval 2"/>
          <p:cNvSpPr/>
          <p:nvPr/>
        </p:nvSpPr>
        <p:spPr>
          <a:xfrm>
            <a:off x="956422" y="315300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270742" y="349454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202958" y="384580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83446" y="3553956"/>
            <a:ext cx="535648" cy="369332"/>
          </a:xfrm>
          <a:prstGeom prst="rect">
            <a:avLst/>
          </a:prstGeom>
          <a:noFill/>
        </p:spPr>
        <p:txBody>
          <a:bodyPr wrap="none" rtlCol="0">
            <a:spAutoFit/>
          </a:bodyPr>
          <a:lstStyle/>
          <a:p>
            <a:r>
              <a:rPr lang="en-US" dirty="0" smtClean="0"/>
              <a:t>129</a:t>
            </a:r>
            <a:endParaRPr lang="en-US" dirty="0"/>
          </a:p>
        </p:txBody>
      </p:sp>
      <p:sp>
        <p:nvSpPr>
          <p:cNvPr id="7" name="TextBox 6"/>
          <p:cNvSpPr txBox="1"/>
          <p:nvPr/>
        </p:nvSpPr>
        <p:spPr>
          <a:xfrm>
            <a:off x="3666334" y="3726866"/>
            <a:ext cx="652643" cy="369332"/>
          </a:xfrm>
          <a:prstGeom prst="rect">
            <a:avLst/>
          </a:prstGeom>
          <a:noFill/>
        </p:spPr>
        <p:txBody>
          <a:bodyPr wrap="none" rtlCol="0">
            <a:spAutoFit/>
          </a:bodyPr>
          <a:lstStyle/>
          <a:p>
            <a:r>
              <a:rPr lang="en-US" dirty="0" smtClean="0"/>
              <a:t>2174</a:t>
            </a:r>
            <a:endParaRPr lang="en-US" dirty="0"/>
          </a:p>
        </p:txBody>
      </p:sp>
      <p:sp>
        <p:nvSpPr>
          <p:cNvPr id="8" name="TextBox 7"/>
          <p:cNvSpPr txBox="1"/>
          <p:nvPr/>
        </p:nvSpPr>
        <p:spPr>
          <a:xfrm>
            <a:off x="5780302" y="4170956"/>
            <a:ext cx="652643" cy="369332"/>
          </a:xfrm>
          <a:prstGeom prst="rect">
            <a:avLst/>
          </a:prstGeom>
          <a:noFill/>
        </p:spPr>
        <p:txBody>
          <a:bodyPr wrap="none" rtlCol="0">
            <a:spAutoFit/>
          </a:bodyPr>
          <a:lstStyle/>
          <a:p>
            <a:r>
              <a:rPr lang="en-US" dirty="0" smtClean="0"/>
              <a:t>3853</a:t>
            </a:r>
            <a:endParaRPr lang="en-US" dirty="0"/>
          </a:p>
        </p:txBody>
      </p:sp>
      <p:cxnSp>
        <p:nvCxnSpPr>
          <p:cNvPr id="10" name="Straight Arrow Connector 9"/>
          <p:cNvCxnSpPr/>
          <p:nvPr/>
        </p:nvCxnSpPr>
        <p:spPr>
          <a:xfrm flipH="1">
            <a:off x="6891266" y="354805"/>
            <a:ext cx="224107" cy="1269827"/>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099525" y="4746197"/>
            <a:ext cx="1134274" cy="5602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74150282"/>
      </p:ext>
    </p:extLst>
  </p:cSld>
  <p:clrMapOvr>
    <a:masterClrMapping/>
  </p:clrMapOvr>
  <mc:AlternateContent xmlns:mc="http://schemas.openxmlformats.org/markup-compatibility/2006" xmlns:p14="http://schemas.microsoft.com/office/powerpoint/2010/main">
    <mc:Choice Requires="p14">
      <p:transition spd="slow" p14:dur="2000" advTm="140025"/>
    </mc:Choice>
    <mc:Fallback xmlns="">
      <p:transition xmlns:p14="http://schemas.microsoft.com/office/powerpoint/2010/main" spd="slow" advTm="1400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2 at 10.38.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4700"/>
            <a:ext cx="9144000" cy="5298885"/>
          </a:xfrm>
          <a:prstGeom prst="rect">
            <a:avLst/>
          </a:prstGeom>
        </p:spPr>
      </p:pic>
      <p:sp>
        <p:nvSpPr>
          <p:cNvPr id="3" name="Oval 2"/>
          <p:cNvSpPr/>
          <p:nvPr/>
        </p:nvSpPr>
        <p:spPr>
          <a:xfrm>
            <a:off x="956422" y="315300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270742" y="349454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202958" y="384580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83446" y="3553956"/>
            <a:ext cx="535648" cy="369332"/>
          </a:xfrm>
          <a:prstGeom prst="rect">
            <a:avLst/>
          </a:prstGeom>
          <a:noFill/>
        </p:spPr>
        <p:txBody>
          <a:bodyPr wrap="none" rtlCol="0">
            <a:spAutoFit/>
          </a:bodyPr>
          <a:lstStyle/>
          <a:p>
            <a:r>
              <a:rPr lang="en-US" dirty="0" smtClean="0"/>
              <a:t>129</a:t>
            </a:r>
            <a:endParaRPr lang="en-US" dirty="0"/>
          </a:p>
        </p:txBody>
      </p:sp>
      <p:sp>
        <p:nvSpPr>
          <p:cNvPr id="7" name="TextBox 6"/>
          <p:cNvSpPr txBox="1"/>
          <p:nvPr/>
        </p:nvSpPr>
        <p:spPr>
          <a:xfrm>
            <a:off x="3666334" y="3726866"/>
            <a:ext cx="652643" cy="369332"/>
          </a:xfrm>
          <a:prstGeom prst="rect">
            <a:avLst/>
          </a:prstGeom>
          <a:noFill/>
        </p:spPr>
        <p:txBody>
          <a:bodyPr wrap="none" rtlCol="0">
            <a:spAutoFit/>
          </a:bodyPr>
          <a:lstStyle/>
          <a:p>
            <a:r>
              <a:rPr lang="en-US" dirty="0" smtClean="0"/>
              <a:t>2174</a:t>
            </a:r>
            <a:endParaRPr lang="en-US" dirty="0"/>
          </a:p>
        </p:txBody>
      </p:sp>
      <p:sp>
        <p:nvSpPr>
          <p:cNvPr id="8" name="TextBox 7"/>
          <p:cNvSpPr txBox="1"/>
          <p:nvPr/>
        </p:nvSpPr>
        <p:spPr>
          <a:xfrm>
            <a:off x="5780302" y="4170956"/>
            <a:ext cx="652643" cy="369332"/>
          </a:xfrm>
          <a:prstGeom prst="rect">
            <a:avLst/>
          </a:prstGeom>
          <a:noFill/>
        </p:spPr>
        <p:txBody>
          <a:bodyPr wrap="none" rtlCol="0">
            <a:spAutoFit/>
          </a:bodyPr>
          <a:lstStyle/>
          <a:p>
            <a:r>
              <a:rPr lang="en-US" dirty="0" smtClean="0"/>
              <a:t>3853</a:t>
            </a:r>
            <a:endParaRPr lang="en-US" dirty="0"/>
          </a:p>
        </p:txBody>
      </p:sp>
      <p:cxnSp>
        <p:nvCxnSpPr>
          <p:cNvPr id="10" name="Straight Arrow Connector 9"/>
          <p:cNvCxnSpPr/>
          <p:nvPr/>
        </p:nvCxnSpPr>
        <p:spPr>
          <a:xfrm flipH="1">
            <a:off x="6891266" y="354805"/>
            <a:ext cx="224107" cy="1269827"/>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099525" y="4746197"/>
            <a:ext cx="1134274" cy="5602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023039728"/>
      </p:ext>
    </p:extLst>
  </p:cSld>
  <p:clrMapOvr>
    <a:masterClrMapping/>
  </p:clrMapOvr>
  <mc:AlternateContent xmlns:mc="http://schemas.openxmlformats.org/markup-compatibility/2006" xmlns:p14="http://schemas.microsoft.com/office/powerpoint/2010/main">
    <mc:Choice Requires="p14">
      <p:transition spd="slow" p14:dur="2000" advTm="30411"/>
    </mc:Choice>
    <mc:Fallback xmlns="">
      <p:transition xmlns:p14="http://schemas.microsoft.com/office/powerpoint/2010/main" spd="slow" advTm="304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3 at 9.54.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236" y="908730"/>
            <a:ext cx="4823340" cy="5943600"/>
          </a:xfrm>
          <a:prstGeom prst="rect">
            <a:avLst/>
          </a:prstGeom>
        </p:spPr>
      </p:pic>
    </p:spTree>
    <p:extLst>
      <p:ext uri="{BB962C8B-B14F-4D97-AF65-F5344CB8AC3E}">
        <p14:creationId xmlns:p14="http://schemas.microsoft.com/office/powerpoint/2010/main" val="4087521598"/>
      </p:ext>
    </p:extLst>
  </p:cSld>
  <p:clrMapOvr>
    <a:masterClrMapping/>
  </p:clrMapOvr>
  <mc:AlternateContent xmlns:mc="http://schemas.openxmlformats.org/markup-compatibility/2006" xmlns:p14="http://schemas.microsoft.com/office/powerpoint/2010/main">
    <mc:Choice Requires="p14">
      <p:transition spd="slow" p14:dur="2000" advTm="65760"/>
    </mc:Choice>
    <mc:Fallback xmlns="">
      <p:transition xmlns:p14="http://schemas.microsoft.com/office/powerpoint/2010/main" spd="slow" advTm="6576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Predicted band size for made-up protocol for mystery DNA A—Jagged protein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50625005"/>
              </p:ext>
            </p:extLst>
          </p:nvPr>
        </p:nvGraphicFramePr>
        <p:xfrm>
          <a:off x="1758950" y="2603500"/>
          <a:ext cx="5626100" cy="1651000"/>
        </p:xfrm>
        <a:graphic>
          <a:graphicData uri="http://schemas.openxmlformats.org/presentationml/2006/ole">
            <mc:AlternateContent xmlns:mc="http://schemas.openxmlformats.org/markup-compatibility/2006">
              <mc:Choice xmlns:v="urn:schemas-microsoft-com:vml" Requires="v">
                <p:oleObj spid="_x0000_s4108" name="Document" r:id="rId3" imgW="5626100" imgH="1651000" progId="Word.Document.12">
                  <p:embed/>
                </p:oleObj>
              </mc:Choice>
              <mc:Fallback>
                <p:oleObj name="Document" r:id="rId3" imgW="5626100" imgH="1651000" progId="Word.Document.12">
                  <p:embed/>
                  <p:pic>
                    <p:nvPicPr>
                      <p:cNvPr id="0" name=""/>
                      <p:cNvPicPr/>
                      <p:nvPr/>
                    </p:nvPicPr>
                    <p:blipFill>
                      <a:blip r:embed="rId4"/>
                      <a:stretch>
                        <a:fillRect/>
                      </a:stretch>
                    </p:blipFill>
                    <p:spPr>
                      <a:xfrm>
                        <a:off x="1758950" y="2603500"/>
                        <a:ext cx="5626100" cy="1651000"/>
                      </a:xfrm>
                      <a:prstGeom prst="rect">
                        <a:avLst/>
                      </a:prstGeom>
                    </p:spPr>
                  </p:pic>
                </p:oleObj>
              </mc:Fallback>
            </mc:AlternateContent>
          </a:graphicData>
        </a:graphic>
      </p:graphicFrame>
    </p:spTree>
    <p:extLst>
      <p:ext uri="{BB962C8B-B14F-4D97-AF65-F5344CB8AC3E}">
        <p14:creationId xmlns:p14="http://schemas.microsoft.com/office/powerpoint/2010/main" val="1784851630"/>
      </p:ext>
    </p:extLst>
  </p:cSld>
  <p:clrMapOvr>
    <a:masterClrMapping/>
  </p:clrMapOvr>
  <mc:AlternateContent xmlns:mc="http://schemas.openxmlformats.org/markup-compatibility/2006" xmlns:p14="http://schemas.microsoft.com/office/powerpoint/2010/main">
    <mc:Choice Requires="p14">
      <p:transition spd="slow" p14:dur="2000" advTm="340795"/>
    </mc:Choice>
    <mc:Fallback xmlns="">
      <p:transition xmlns:p14="http://schemas.microsoft.com/office/powerpoint/2010/main" spd="slow" advTm="340795"/>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41300"/>
            <a:ext cx="9144000" cy="6361043"/>
          </a:xfrm>
          <a:prstGeom prst="rect">
            <a:avLst/>
          </a:prstGeom>
        </p:spPr>
      </p:pic>
    </p:spTree>
    <p:extLst>
      <p:ext uri="{BB962C8B-B14F-4D97-AF65-F5344CB8AC3E}">
        <p14:creationId xmlns:p14="http://schemas.microsoft.com/office/powerpoint/2010/main" val="2490341226"/>
      </p:ext>
    </p:extLst>
  </p:cSld>
  <p:clrMapOvr>
    <a:masterClrMapping/>
  </p:clrMapOvr>
  <mc:AlternateContent xmlns:mc="http://schemas.openxmlformats.org/markup-compatibility/2006" xmlns:p14="http://schemas.microsoft.com/office/powerpoint/2010/main">
    <mc:Choice Requires="p14">
      <p:transition spd="slow" p14:dur="2000" advTm="36009"/>
    </mc:Choice>
    <mc:Fallback xmlns="">
      <p:transition xmlns:p14="http://schemas.microsoft.com/office/powerpoint/2010/main" spd="slow" advTm="36009"/>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2 at 10.38.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4700"/>
            <a:ext cx="9144000" cy="5298885"/>
          </a:xfrm>
          <a:prstGeom prst="rect">
            <a:avLst/>
          </a:prstGeom>
        </p:spPr>
      </p:pic>
      <p:sp>
        <p:nvSpPr>
          <p:cNvPr id="3" name="Oval 2"/>
          <p:cNvSpPr/>
          <p:nvPr/>
        </p:nvSpPr>
        <p:spPr>
          <a:xfrm>
            <a:off x="956422" y="315300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270742" y="349454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202958" y="3845800"/>
            <a:ext cx="673414" cy="346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983446" y="3553956"/>
            <a:ext cx="535648" cy="369332"/>
          </a:xfrm>
          <a:prstGeom prst="rect">
            <a:avLst/>
          </a:prstGeom>
          <a:noFill/>
        </p:spPr>
        <p:txBody>
          <a:bodyPr wrap="none" rtlCol="0">
            <a:spAutoFit/>
          </a:bodyPr>
          <a:lstStyle/>
          <a:p>
            <a:r>
              <a:rPr lang="en-US" dirty="0" smtClean="0"/>
              <a:t>129</a:t>
            </a:r>
            <a:endParaRPr lang="en-US" dirty="0"/>
          </a:p>
        </p:txBody>
      </p:sp>
      <p:sp>
        <p:nvSpPr>
          <p:cNvPr id="7" name="TextBox 6"/>
          <p:cNvSpPr txBox="1"/>
          <p:nvPr/>
        </p:nvSpPr>
        <p:spPr>
          <a:xfrm>
            <a:off x="3666334" y="3726866"/>
            <a:ext cx="652643" cy="369332"/>
          </a:xfrm>
          <a:prstGeom prst="rect">
            <a:avLst/>
          </a:prstGeom>
          <a:noFill/>
        </p:spPr>
        <p:txBody>
          <a:bodyPr wrap="none" rtlCol="0">
            <a:spAutoFit/>
          </a:bodyPr>
          <a:lstStyle/>
          <a:p>
            <a:r>
              <a:rPr lang="en-US" dirty="0" smtClean="0"/>
              <a:t>2174</a:t>
            </a:r>
            <a:endParaRPr lang="en-US" dirty="0"/>
          </a:p>
        </p:txBody>
      </p:sp>
      <p:sp>
        <p:nvSpPr>
          <p:cNvPr id="8" name="TextBox 7"/>
          <p:cNvSpPr txBox="1"/>
          <p:nvPr/>
        </p:nvSpPr>
        <p:spPr>
          <a:xfrm>
            <a:off x="5780302" y="4170956"/>
            <a:ext cx="652643" cy="369332"/>
          </a:xfrm>
          <a:prstGeom prst="rect">
            <a:avLst/>
          </a:prstGeom>
          <a:noFill/>
        </p:spPr>
        <p:txBody>
          <a:bodyPr wrap="none" rtlCol="0">
            <a:spAutoFit/>
          </a:bodyPr>
          <a:lstStyle/>
          <a:p>
            <a:r>
              <a:rPr lang="en-US" dirty="0" smtClean="0"/>
              <a:t>3853</a:t>
            </a:r>
            <a:endParaRPr lang="en-US" dirty="0"/>
          </a:p>
        </p:txBody>
      </p:sp>
      <p:cxnSp>
        <p:nvCxnSpPr>
          <p:cNvPr id="10" name="Straight Arrow Connector 9"/>
          <p:cNvCxnSpPr/>
          <p:nvPr/>
        </p:nvCxnSpPr>
        <p:spPr>
          <a:xfrm flipH="1">
            <a:off x="6891266" y="354805"/>
            <a:ext cx="224107" cy="1269827"/>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099525" y="4746197"/>
            <a:ext cx="1134274" cy="5602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339514600"/>
      </p:ext>
    </p:extLst>
  </p:cSld>
  <p:clrMapOvr>
    <a:masterClrMapping/>
  </p:clrMapOvr>
  <mc:AlternateContent xmlns:mc="http://schemas.openxmlformats.org/markup-compatibility/2006" xmlns:p14="http://schemas.microsoft.com/office/powerpoint/2010/main">
    <mc:Choice Requires="p14">
      <p:transition spd="slow" p14:dur="2000" advTm="96530"/>
    </mc:Choice>
    <mc:Fallback xmlns="">
      <p:transition xmlns:p14="http://schemas.microsoft.com/office/powerpoint/2010/main" spd="slow" advTm="965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0"/>
            <a:ext cx="8055073" cy="6858000"/>
          </a:xfrm>
          <a:prstGeom prst="rect">
            <a:avLst/>
          </a:prstGeom>
        </p:spPr>
      </p:pic>
      <p:sp>
        <p:nvSpPr>
          <p:cNvPr id="3" name="TextBox 2"/>
          <p:cNvSpPr txBox="1"/>
          <p:nvPr/>
        </p:nvSpPr>
        <p:spPr>
          <a:xfrm>
            <a:off x="6215353" y="1053778"/>
            <a:ext cx="2005076" cy="707886"/>
          </a:xfrm>
          <a:prstGeom prst="rect">
            <a:avLst/>
          </a:prstGeom>
          <a:noFill/>
        </p:spPr>
        <p:txBody>
          <a:bodyPr wrap="none" rtlCol="0">
            <a:spAutoFit/>
          </a:bodyPr>
          <a:lstStyle/>
          <a:p>
            <a:r>
              <a:rPr lang="en-US" sz="4000" dirty="0">
                <a:solidFill>
                  <a:srgbClr val="FF0000"/>
                </a:solidFill>
              </a:rPr>
              <a:t>2961 </a:t>
            </a:r>
            <a:r>
              <a:rPr lang="en-US" sz="4000" dirty="0" smtClean="0">
                <a:solidFill>
                  <a:srgbClr val="FF0000"/>
                </a:solidFill>
              </a:rPr>
              <a:t> </a:t>
            </a:r>
            <a:r>
              <a:rPr lang="en-US" sz="4000" dirty="0" err="1" smtClean="0">
                <a:solidFill>
                  <a:srgbClr val="FF0000"/>
                </a:solidFill>
              </a:rPr>
              <a:t>Bp</a:t>
            </a:r>
            <a:endParaRPr lang="en-US" sz="4000" dirty="0">
              <a:solidFill>
                <a:srgbClr val="FF0000"/>
              </a:solidFill>
            </a:endParaRPr>
          </a:p>
        </p:txBody>
      </p:sp>
    </p:spTree>
    <p:extLst>
      <p:ext uri="{BB962C8B-B14F-4D97-AF65-F5344CB8AC3E}">
        <p14:creationId xmlns:p14="http://schemas.microsoft.com/office/powerpoint/2010/main" val="2634000921"/>
      </p:ext>
    </p:extLst>
  </p:cSld>
  <p:clrMapOvr>
    <a:masterClrMapping/>
  </p:clrMapOvr>
  <mc:AlternateContent xmlns:mc="http://schemas.openxmlformats.org/markup-compatibility/2006" xmlns:p14="http://schemas.microsoft.com/office/powerpoint/2010/main">
    <mc:Choice Requires="p14">
      <p:transition spd="slow" p14:dur="2000" advTm="72704"/>
    </mc:Choice>
    <mc:Fallback xmlns="">
      <p:transition xmlns:p14="http://schemas.microsoft.com/office/powerpoint/2010/main" spd="slow" advTm="72704"/>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l_Ref_Schematic_cDNA_v201402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68" y="256690"/>
            <a:ext cx="7383780" cy="6347460"/>
          </a:xfrm>
          <a:prstGeom prst="rect">
            <a:avLst/>
          </a:prstGeom>
        </p:spPr>
      </p:pic>
    </p:spTree>
    <p:extLst>
      <p:ext uri="{BB962C8B-B14F-4D97-AF65-F5344CB8AC3E}">
        <p14:creationId xmlns:p14="http://schemas.microsoft.com/office/powerpoint/2010/main" val="1768571521"/>
      </p:ext>
    </p:extLst>
  </p:cSld>
  <p:clrMapOvr>
    <a:masterClrMapping/>
  </p:clrMapOvr>
  <mc:AlternateContent xmlns:mc="http://schemas.openxmlformats.org/markup-compatibility/2006" xmlns:p14="http://schemas.microsoft.com/office/powerpoint/2010/main">
    <mc:Choice Requires="p14">
      <p:transition spd="slow" p14:dur="2000" advTm="26673"/>
    </mc:Choice>
    <mc:Fallback xmlns="">
      <p:transition xmlns:p14="http://schemas.microsoft.com/office/powerpoint/2010/main" spd="slow" advTm="26673"/>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the protocols</a:t>
            </a:r>
            <a:endParaRPr lang="en-US" dirty="0"/>
          </a:p>
        </p:txBody>
      </p:sp>
      <p:sp>
        <p:nvSpPr>
          <p:cNvPr id="3" name="Content Placeholder 2"/>
          <p:cNvSpPr>
            <a:spLocks noGrp="1"/>
          </p:cNvSpPr>
          <p:nvPr>
            <p:ph idx="1"/>
          </p:nvPr>
        </p:nvSpPr>
        <p:spPr/>
        <p:txBody>
          <a:bodyPr/>
          <a:lstStyle/>
          <a:p>
            <a:r>
              <a:rPr lang="en-US" dirty="0" smtClean="0"/>
              <a:t>Dr. G’s website</a:t>
            </a:r>
          </a:p>
          <a:p>
            <a:r>
              <a:rPr lang="en-US" dirty="0">
                <a:hlinkClick r:id="rId2"/>
              </a:rPr>
              <a:t>https://mdcune.psych.ucla.edu/modules/</a:t>
            </a:r>
            <a:r>
              <a:rPr lang="en-US" dirty="0" smtClean="0">
                <a:hlinkClick r:id="rId2"/>
              </a:rPr>
              <a:t>gel</a:t>
            </a:r>
            <a:r>
              <a:rPr lang="en-US" dirty="0" smtClean="0"/>
              <a:t> </a:t>
            </a:r>
            <a:endParaRPr lang="en-US" dirty="0"/>
          </a:p>
        </p:txBody>
      </p:sp>
    </p:spTree>
    <p:extLst>
      <p:ext uri="{BB962C8B-B14F-4D97-AF65-F5344CB8AC3E}">
        <p14:creationId xmlns:p14="http://schemas.microsoft.com/office/powerpoint/2010/main" val="2011576636"/>
      </p:ext>
    </p:extLst>
  </p:cSld>
  <p:clrMapOvr>
    <a:masterClrMapping/>
  </p:clrMapOvr>
  <mc:AlternateContent xmlns:mc="http://schemas.openxmlformats.org/markup-compatibility/2006" xmlns:p14="http://schemas.microsoft.com/office/powerpoint/2010/main">
    <mc:Choice Requires="p14">
      <p:transition spd="slow" p14:dur="2000" advTm="25201"/>
    </mc:Choice>
    <mc:Fallback xmlns="">
      <p:transition xmlns:p14="http://schemas.microsoft.com/office/powerpoint/2010/main" spd="slow" advTm="25201"/>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that you need to accomplish in week 1 for your lab report </a:t>
            </a:r>
            <a:endParaRPr lang="en-US" dirty="0"/>
          </a:p>
        </p:txBody>
      </p:sp>
      <p:sp>
        <p:nvSpPr>
          <p:cNvPr id="3" name="Content Placeholder 2"/>
          <p:cNvSpPr>
            <a:spLocks noGrp="1"/>
          </p:cNvSpPr>
          <p:nvPr>
            <p:ph idx="1"/>
          </p:nvPr>
        </p:nvSpPr>
        <p:spPr/>
        <p:txBody>
          <a:bodyPr>
            <a:normAutofit lnSpcReduction="10000"/>
          </a:bodyPr>
          <a:lstStyle/>
          <a:p>
            <a:r>
              <a:rPr lang="en-US" dirty="0" smtClean="0"/>
              <a:t>1) Make a table of the number of predicted fragments and their respective size for each </a:t>
            </a:r>
            <a:r>
              <a:rPr lang="en-US" dirty="0"/>
              <a:t>6 mystery </a:t>
            </a:r>
            <a:r>
              <a:rPr lang="en-US" dirty="0" err="1" smtClean="0"/>
              <a:t>cDNA</a:t>
            </a:r>
            <a:r>
              <a:rPr lang="en-US" dirty="0" smtClean="0"/>
              <a:t> protocols.</a:t>
            </a:r>
          </a:p>
          <a:p>
            <a:r>
              <a:rPr lang="en-US" dirty="0" smtClean="0"/>
              <a:t>2) For each mystery </a:t>
            </a:r>
            <a:r>
              <a:rPr lang="en-US" dirty="0" err="1" smtClean="0"/>
              <a:t>cDNA</a:t>
            </a:r>
            <a:r>
              <a:rPr lang="en-US" dirty="0" smtClean="0"/>
              <a:t>, draw a map of where the various restriction endonuclease enzymes used in the protocol would have cut in the insert and in the vector (multiple cloning site)—insert should be to scale but the vector need not be.     </a:t>
            </a:r>
            <a:endParaRPr lang="en-US" dirty="0"/>
          </a:p>
        </p:txBody>
      </p:sp>
    </p:spTree>
    <p:extLst>
      <p:ext uri="{BB962C8B-B14F-4D97-AF65-F5344CB8AC3E}">
        <p14:creationId xmlns:p14="http://schemas.microsoft.com/office/powerpoint/2010/main" val="2396312701"/>
      </p:ext>
    </p:extLst>
  </p:cSld>
  <p:clrMapOvr>
    <a:masterClrMapping/>
  </p:clrMapOvr>
  <mc:AlternateContent xmlns:mc="http://schemas.openxmlformats.org/markup-compatibility/2006" xmlns:p14="http://schemas.microsoft.com/office/powerpoint/2010/main">
    <mc:Choice Requires="p14">
      <p:transition spd="slow" p14:dur="2000" advTm="51534"/>
    </mc:Choice>
    <mc:Fallback xmlns="">
      <p:transition xmlns:p14="http://schemas.microsoft.com/office/powerpoint/2010/main" spd="slow" advTm="51534"/>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41500" y="723900"/>
            <a:ext cx="5448300" cy="5397500"/>
          </a:xfrm>
          <a:prstGeom prst="rect">
            <a:avLst/>
          </a:prstGeom>
        </p:spPr>
      </p:pic>
    </p:spTree>
    <p:extLst>
      <p:ext uri="{BB962C8B-B14F-4D97-AF65-F5344CB8AC3E}">
        <p14:creationId xmlns:p14="http://schemas.microsoft.com/office/powerpoint/2010/main" val="2605169003"/>
      </p:ext>
    </p:extLst>
  </p:cSld>
  <p:clrMapOvr>
    <a:masterClrMapping/>
  </p:clrMapOvr>
  <mc:AlternateContent xmlns:mc="http://schemas.openxmlformats.org/markup-compatibility/2006" xmlns:p14="http://schemas.microsoft.com/office/powerpoint/2010/main">
    <mc:Choice Requires="p14">
      <p:transition spd="slow" p14:dur="2000" advTm="72972"/>
    </mc:Choice>
    <mc:Fallback xmlns="">
      <p:transition xmlns:p14="http://schemas.microsoft.com/office/powerpoint/2010/main" spd="slow" advTm="72972"/>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2-14 at 5.4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025" y="3368076"/>
            <a:ext cx="5029200" cy="3368075"/>
          </a:xfrm>
          <a:prstGeom prst="rect">
            <a:avLst/>
          </a:prstGeom>
        </p:spPr>
      </p:pic>
      <p:pic>
        <p:nvPicPr>
          <p:cNvPr id="3" name="Picture 2" descr="Tuesday Group 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356" y="-338112"/>
            <a:ext cx="4830709" cy="3648456"/>
          </a:xfrm>
          <a:prstGeom prst="rect">
            <a:avLst/>
          </a:prstGeom>
        </p:spPr>
      </p:pic>
      <p:sp>
        <p:nvSpPr>
          <p:cNvPr id="4" name="TextBox 3"/>
          <p:cNvSpPr txBox="1"/>
          <p:nvPr/>
        </p:nvSpPr>
        <p:spPr>
          <a:xfrm>
            <a:off x="250147" y="1462527"/>
            <a:ext cx="1713330" cy="584776"/>
          </a:xfrm>
          <a:prstGeom prst="rect">
            <a:avLst/>
          </a:prstGeom>
          <a:noFill/>
        </p:spPr>
        <p:txBody>
          <a:bodyPr wrap="none" rtlCol="0">
            <a:spAutoFit/>
          </a:bodyPr>
          <a:lstStyle/>
          <a:p>
            <a:r>
              <a:rPr lang="en-US" sz="3200" dirty="0" smtClean="0">
                <a:solidFill>
                  <a:srgbClr val="FF0000"/>
                </a:solidFill>
              </a:rPr>
              <a:t>Expected</a:t>
            </a:r>
            <a:endParaRPr lang="en-US" sz="3200" dirty="0">
              <a:solidFill>
                <a:srgbClr val="FF0000"/>
              </a:solidFill>
            </a:endParaRPr>
          </a:p>
        </p:txBody>
      </p:sp>
      <p:sp>
        <p:nvSpPr>
          <p:cNvPr id="5" name="TextBox 4"/>
          <p:cNvSpPr txBox="1"/>
          <p:nvPr/>
        </p:nvSpPr>
        <p:spPr>
          <a:xfrm>
            <a:off x="210147" y="4097403"/>
            <a:ext cx="1821131" cy="584776"/>
          </a:xfrm>
          <a:prstGeom prst="rect">
            <a:avLst/>
          </a:prstGeom>
          <a:noFill/>
        </p:spPr>
        <p:txBody>
          <a:bodyPr wrap="none" rtlCol="0">
            <a:spAutoFit/>
          </a:bodyPr>
          <a:lstStyle/>
          <a:p>
            <a:r>
              <a:rPr lang="en-US" sz="3200" smtClean="0">
                <a:solidFill>
                  <a:srgbClr val="FF0000"/>
                </a:solidFill>
              </a:rPr>
              <a:t>Challenge</a:t>
            </a:r>
            <a:endParaRPr lang="en-US" sz="3200" dirty="0">
              <a:solidFill>
                <a:srgbClr val="FF0000"/>
              </a:solidFill>
            </a:endParaRPr>
          </a:p>
        </p:txBody>
      </p:sp>
      <p:cxnSp>
        <p:nvCxnSpPr>
          <p:cNvPr id="7" name="Straight Arrow Connector 6"/>
          <p:cNvCxnSpPr/>
          <p:nvPr/>
        </p:nvCxnSpPr>
        <p:spPr>
          <a:xfrm flipV="1">
            <a:off x="1963477" y="1770427"/>
            <a:ext cx="1961548" cy="19244"/>
          </a:xfrm>
          <a:prstGeom prst="straightConnector1">
            <a:avLst/>
          </a:pr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031278" y="4424547"/>
            <a:ext cx="1892227" cy="19244"/>
          </a:xfrm>
          <a:prstGeom prst="straightConnector1">
            <a:avLst/>
          </a:pr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354635"/>
      </p:ext>
    </p:extLst>
  </p:cSld>
  <p:clrMapOvr>
    <a:masterClrMapping/>
  </p:clrMapOvr>
  <mc:AlternateContent xmlns:mc="http://schemas.openxmlformats.org/markup-compatibility/2006" xmlns:p14="http://schemas.microsoft.com/office/powerpoint/2010/main">
    <mc:Choice Requires="p14">
      <p:transition spd="slow" p14:dur="2000" advTm="74328"/>
    </mc:Choice>
    <mc:Fallback xmlns="">
      <p:transition xmlns:p14="http://schemas.microsoft.com/office/powerpoint/2010/main" spd="slow" advTm="74328"/>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1) Learned about plasmids and their inserts</a:t>
            </a:r>
          </a:p>
          <a:p>
            <a:r>
              <a:rPr lang="en-US" dirty="0" smtClean="0"/>
              <a:t>2) Learned about using </a:t>
            </a:r>
            <a:r>
              <a:rPr lang="en-US" dirty="0" err="1" smtClean="0"/>
              <a:t>NEBcutter</a:t>
            </a:r>
            <a:r>
              <a:rPr lang="en-US" dirty="0" smtClean="0"/>
              <a:t> to make a restriction map of the inserts.</a:t>
            </a:r>
          </a:p>
          <a:p>
            <a:r>
              <a:rPr lang="en-US" dirty="0" smtClean="0"/>
              <a:t>3) Learned how to put the information from </a:t>
            </a:r>
            <a:r>
              <a:rPr lang="en-US" dirty="0" err="1" smtClean="0"/>
              <a:t>NEBCutter</a:t>
            </a:r>
            <a:r>
              <a:rPr lang="en-US" dirty="0" smtClean="0"/>
              <a:t> with information about the plasmid vector to construct a table of the expected number of fragments and their size. </a:t>
            </a:r>
            <a:endParaRPr lang="en-US" dirty="0"/>
          </a:p>
        </p:txBody>
      </p:sp>
    </p:spTree>
    <p:extLst>
      <p:ext uri="{BB962C8B-B14F-4D97-AF65-F5344CB8AC3E}">
        <p14:creationId xmlns:p14="http://schemas.microsoft.com/office/powerpoint/2010/main" val="3891688099"/>
      </p:ext>
    </p:extLst>
  </p:cSld>
  <p:clrMapOvr>
    <a:masterClrMapping/>
  </p:clrMapOvr>
  <mc:AlternateContent xmlns:mc="http://schemas.openxmlformats.org/markup-compatibility/2006" xmlns:p14="http://schemas.microsoft.com/office/powerpoint/2010/main">
    <mc:Choice Requires="p14">
      <p:transition spd="slow" p14:dur="2000" advTm="31618"/>
    </mc:Choice>
    <mc:Fallback xmlns="">
      <p:transition xmlns:p14="http://schemas.microsoft.com/office/powerpoint/2010/main" spd="slow" advTm="31618"/>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Pedagogical Goals</a:t>
            </a:r>
            <a:endParaRPr lang="en-US" dirty="0"/>
          </a:p>
        </p:txBody>
      </p:sp>
      <p:sp>
        <p:nvSpPr>
          <p:cNvPr id="5" name="Content Placeholder 4"/>
          <p:cNvSpPr>
            <a:spLocks noGrp="1"/>
          </p:cNvSpPr>
          <p:nvPr>
            <p:ph idx="1"/>
          </p:nvPr>
        </p:nvSpPr>
        <p:spPr/>
        <p:txBody>
          <a:bodyPr/>
          <a:lstStyle/>
          <a:p>
            <a:r>
              <a:rPr lang="en-US" dirty="0" smtClean="0"/>
              <a:t>1) Enhanced critical thinking skills</a:t>
            </a:r>
          </a:p>
          <a:p>
            <a:r>
              <a:rPr lang="en-US" dirty="0" smtClean="0"/>
              <a:t>2) Dealing with unexpected data</a:t>
            </a:r>
          </a:p>
          <a:p>
            <a:pPr lvl="1"/>
            <a:r>
              <a:rPr lang="en-US" dirty="0" smtClean="0"/>
              <a:t>50% of ALL experiments in science don’t “work”</a:t>
            </a:r>
          </a:p>
          <a:p>
            <a:pPr lvl="1"/>
            <a:r>
              <a:rPr lang="en-US" dirty="0" smtClean="0"/>
              <a:t>Having strategies to deal with unexpected data are important</a:t>
            </a:r>
          </a:p>
          <a:p>
            <a:pPr lvl="2"/>
            <a:r>
              <a:rPr lang="en-US" dirty="0" smtClean="0"/>
              <a:t>Unexpected data can reveal important discoveries</a:t>
            </a:r>
          </a:p>
          <a:p>
            <a:pPr lvl="2"/>
            <a:r>
              <a:rPr lang="en-US" dirty="0" smtClean="0"/>
              <a:t>Need to rule out alternative explanations first</a:t>
            </a:r>
          </a:p>
          <a:p>
            <a:pPr lvl="2"/>
            <a:r>
              <a:rPr lang="en-US" dirty="0" smtClean="0"/>
              <a:t>Explaining unexpected data can lead to good troubleshooting protocols</a:t>
            </a:r>
            <a:endParaRPr lang="en-US" dirty="0"/>
          </a:p>
        </p:txBody>
      </p:sp>
    </p:spTree>
    <p:extLst>
      <p:ext uri="{BB962C8B-B14F-4D97-AF65-F5344CB8AC3E}">
        <p14:creationId xmlns:p14="http://schemas.microsoft.com/office/powerpoint/2010/main" val="1416491148"/>
      </p:ext>
    </p:extLst>
  </p:cSld>
  <p:clrMapOvr>
    <a:masterClrMapping/>
  </p:clrMapOvr>
  <mc:AlternateContent xmlns:mc="http://schemas.openxmlformats.org/markup-compatibility/2006" xmlns:p14="http://schemas.microsoft.com/office/powerpoint/2010/main">
    <mc:Choice Requires="p14">
      <p:transition spd="slow" p14:dur="2000" advTm="145450"/>
    </mc:Choice>
    <mc:Fallback xmlns="">
      <p:transition xmlns:p14="http://schemas.microsoft.com/office/powerpoint/2010/main" spd="slow" advTm="14545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0000" y="2476500"/>
            <a:ext cx="4064000" cy="1905000"/>
          </a:xfrm>
          <a:prstGeom prst="rect">
            <a:avLst/>
          </a:prstGeom>
        </p:spPr>
      </p:pic>
      <p:sp>
        <p:nvSpPr>
          <p:cNvPr id="5" name="Rectangle 4"/>
          <p:cNvSpPr/>
          <p:nvPr/>
        </p:nvSpPr>
        <p:spPr>
          <a:xfrm>
            <a:off x="528506" y="761858"/>
            <a:ext cx="7778391" cy="1323439"/>
          </a:xfrm>
          <a:prstGeom prst="rect">
            <a:avLst/>
          </a:prstGeom>
        </p:spPr>
        <p:txBody>
          <a:bodyPr wrap="none">
            <a:spAutoFit/>
          </a:bodyPr>
          <a:lstStyle/>
          <a:p>
            <a:r>
              <a:rPr lang="en-US" sz="4000" dirty="0" smtClean="0"/>
              <a:t>Plasmids allow for the cheap and </a:t>
            </a:r>
          </a:p>
          <a:p>
            <a:r>
              <a:rPr lang="en-US" sz="4000" dirty="0" smtClean="0"/>
              <a:t>Easy replication of big pieces of DNA</a:t>
            </a:r>
            <a:endParaRPr lang="en-US" sz="4000" dirty="0"/>
          </a:p>
        </p:txBody>
      </p:sp>
    </p:spTree>
    <p:extLst>
      <p:ext uri="{BB962C8B-B14F-4D97-AF65-F5344CB8AC3E}">
        <p14:creationId xmlns:p14="http://schemas.microsoft.com/office/powerpoint/2010/main" val="3491606298"/>
      </p:ext>
    </p:extLst>
  </p:cSld>
  <p:clrMapOvr>
    <a:masterClrMapping/>
  </p:clrMapOvr>
  <mc:AlternateContent xmlns:mc="http://schemas.openxmlformats.org/markup-compatibility/2006" xmlns:p14="http://schemas.microsoft.com/office/powerpoint/2010/main">
    <mc:Choice Requires="p14">
      <p:transition spd="slow" p14:dur="2000" advTm="35292"/>
    </mc:Choice>
    <mc:Fallback xmlns="">
      <p:transition xmlns:p14="http://schemas.microsoft.com/office/powerpoint/2010/main" spd="slow" advTm="3529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0"/>
            <a:ext cx="8055073" cy="6858000"/>
          </a:xfrm>
          <a:prstGeom prst="rect">
            <a:avLst/>
          </a:prstGeom>
        </p:spPr>
      </p:pic>
      <p:sp>
        <p:nvSpPr>
          <p:cNvPr id="3" name="TextBox 2"/>
          <p:cNvSpPr txBox="1"/>
          <p:nvPr/>
        </p:nvSpPr>
        <p:spPr>
          <a:xfrm>
            <a:off x="6215353" y="1053778"/>
            <a:ext cx="2005076" cy="707886"/>
          </a:xfrm>
          <a:prstGeom prst="rect">
            <a:avLst/>
          </a:prstGeom>
          <a:noFill/>
        </p:spPr>
        <p:txBody>
          <a:bodyPr wrap="none" rtlCol="0">
            <a:spAutoFit/>
          </a:bodyPr>
          <a:lstStyle/>
          <a:p>
            <a:r>
              <a:rPr lang="en-US" sz="4000" dirty="0">
                <a:solidFill>
                  <a:srgbClr val="FF0000"/>
                </a:solidFill>
              </a:rPr>
              <a:t>2961 </a:t>
            </a:r>
            <a:r>
              <a:rPr lang="en-US" sz="4000" dirty="0" smtClean="0">
                <a:solidFill>
                  <a:srgbClr val="FF0000"/>
                </a:solidFill>
              </a:rPr>
              <a:t> </a:t>
            </a:r>
            <a:r>
              <a:rPr lang="en-US" sz="4000" dirty="0" err="1" smtClean="0">
                <a:solidFill>
                  <a:srgbClr val="FF0000"/>
                </a:solidFill>
              </a:rPr>
              <a:t>Bp</a:t>
            </a:r>
            <a:endParaRPr lang="en-US" sz="4000" dirty="0">
              <a:solidFill>
                <a:srgbClr val="FF0000"/>
              </a:solidFill>
            </a:endParaRPr>
          </a:p>
        </p:txBody>
      </p:sp>
    </p:spTree>
    <p:extLst>
      <p:ext uri="{BB962C8B-B14F-4D97-AF65-F5344CB8AC3E}">
        <p14:creationId xmlns:p14="http://schemas.microsoft.com/office/powerpoint/2010/main" val="2662876607"/>
      </p:ext>
    </p:extLst>
  </p:cSld>
  <p:clrMapOvr>
    <a:masterClrMapping/>
  </p:clrMapOvr>
  <mc:AlternateContent xmlns:mc="http://schemas.openxmlformats.org/markup-compatibility/2006" xmlns:p14="http://schemas.microsoft.com/office/powerpoint/2010/main">
    <mc:Choice Requires="p14">
      <p:transition spd="slow" p14:dur="2000" advTm="78194"/>
    </mc:Choice>
    <mc:Fallback xmlns="">
      <p:transition xmlns:p14="http://schemas.microsoft.com/office/powerpoint/2010/main" spd="slow" advTm="78194"/>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1 at 10.43.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0"/>
            <a:ext cx="6000750" cy="6858000"/>
          </a:xfrm>
          <a:prstGeom prst="rect">
            <a:avLst/>
          </a:prstGeom>
        </p:spPr>
      </p:pic>
    </p:spTree>
    <p:extLst>
      <p:ext uri="{BB962C8B-B14F-4D97-AF65-F5344CB8AC3E}">
        <p14:creationId xmlns:p14="http://schemas.microsoft.com/office/powerpoint/2010/main" val="1371258659"/>
      </p:ext>
    </p:extLst>
  </p:cSld>
  <p:clrMapOvr>
    <a:masterClrMapping/>
  </p:clrMapOvr>
  <mc:AlternateContent xmlns:mc="http://schemas.openxmlformats.org/markup-compatibility/2006" xmlns:p14="http://schemas.microsoft.com/office/powerpoint/2010/main">
    <mc:Choice Requires="p14">
      <p:transition spd="slow" p14:dur="2000" advTm="92989"/>
    </mc:Choice>
    <mc:Fallback xmlns="">
      <p:transition xmlns:p14="http://schemas.microsoft.com/office/powerpoint/2010/main" spd="slow" advTm="92989"/>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PCR is another method to replicate DNA</a:t>
            </a:r>
            <a:endParaRPr lang="en-US" dirty="0"/>
          </a:p>
        </p:txBody>
      </p:sp>
      <p:sp>
        <p:nvSpPr>
          <p:cNvPr id="3" name="Content Placeholder 2"/>
          <p:cNvSpPr>
            <a:spLocks noGrp="1"/>
          </p:cNvSpPr>
          <p:nvPr>
            <p:ph idx="1"/>
          </p:nvPr>
        </p:nvSpPr>
        <p:spPr/>
        <p:txBody>
          <a:bodyPr/>
          <a:lstStyle/>
          <a:p>
            <a:r>
              <a:rPr lang="en-US" dirty="0" smtClean="0"/>
              <a:t>Can only replicate smaller stretches of DNA—at present cannot replicate the sequence of entire genes</a:t>
            </a:r>
          </a:p>
          <a:p>
            <a:r>
              <a:rPr lang="en-US" dirty="0" smtClean="0"/>
              <a:t>Silly PCR song</a:t>
            </a:r>
          </a:p>
          <a:p>
            <a:r>
              <a:rPr lang="en-US" dirty="0"/>
              <a:t>http://</a:t>
            </a:r>
            <a:r>
              <a:rPr lang="en-US" dirty="0" err="1"/>
              <a:t>www.youtube.com</a:t>
            </a:r>
            <a:r>
              <a:rPr lang="en-US" dirty="0"/>
              <a:t>/</a:t>
            </a:r>
            <a:r>
              <a:rPr lang="en-US" dirty="0" err="1"/>
              <a:t>watch?v</a:t>
            </a:r>
            <a:r>
              <a:rPr lang="en-US" dirty="0"/>
              <a:t>=x5yPkxCLads</a:t>
            </a:r>
          </a:p>
        </p:txBody>
      </p:sp>
    </p:spTree>
    <p:extLst>
      <p:ext uri="{BB962C8B-B14F-4D97-AF65-F5344CB8AC3E}">
        <p14:creationId xmlns:p14="http://schemas.microsoft.com/office/powerpoint/2010/main" val="718594067"/>
      </p:ext>
    </p:extLst>
  </p:cSld>
  <p:clrMapOvr>
    <a:masterClrMapping/>
  </p:clrMapOvr>
  <mc:AlternateContent xmlns:mc="http://schemas.openxmlformats.org/markup-compatibility/2006" xmlns:p14="http://schemas.microsoft.com/office/powerpoint/2010/main">
    <mc:Choice Requires="p14">
      <p:transition spd="slow" p14:dur="2000" advTm="66081"/>
    </mc:Choice>
    <mc:Fallback xmlns="">
      <p:transition xmlns:p14="http://schemas.microsoft.com/office/powerpoint/2010/main" spd="slow" advTm="66081"/>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plasmids and endonuclease digests</a:t>
            </a:r>
            <a:endParaRPr lang="en-US" dirty="0"/>
          </a:p>
        </p:txBody>
      </p:sp>
      <p:sp>
        <p:nvSpPr>
          <p:cNvPr id="3" name="Content Placeholder 2"/>
          <p:cNvSpPr>
            <a:spLocks noGrp="1"/>
          </p:cNvSpPr>
          <p:nvPr>
            <p:ph idx="1"/>
          </p:nvPr>
        </p:nvSpPr>
        <p:spPr/>
        <p:txBody>
          <a:bodyPr/>
          <a:lstStyle/>
          <a:p>
            <a:r>
              <a:rPr lang="en-US" dirty="0" smtClean="0"/>
              <a:t>Can amplify the DNA of interest by inserting it into a plasmid and then inserting the plasmid into bacteria—bacterial transformation</a:t>
            </a:r>
          </a:p>
          <a:p>
            <a:r>
              <a:rPr lang="en-US" dirty="0" smtClean="0"/>
              <a:t>Could sequence the insert to confirm that it is the gene of interest OR</a:t>
            </a:r>
          </a:p>
          <a:p>
            <a:r>
              <a:rPr lang="en-US" dirty="0" smtClean="0"/>
              <a:t>Do an endonuclease digest which is cheaper and easier</a:t>
            </a:r>
            <a:endParaRPr lang="en-US" dirty="0"/>
          </a:p>
        </p:txBody>
      </p:sp>
    </p:spTree>
    <p:extLst>
      <p:ext uri="{BB962C8B-B14F-4D97-AF65-F5344CB8AC3E}">
        <p14:creationId xmlns:p14="http://schemas.microsoft.com/office/powerpoint/2010/main" val="1105939767"/>
      </p:ext>
    </p:extLst>
  </p:cSld>
  <p:clrMapOvr>
    <a:masterClrMapping/>
  </p:clrMapOvr>
  <mc:AlternateContent xmlns:mc="http://schemas.openxmlformats.org/markup-compatibility/2006" xmlns:p14="http://schemas.microsoft.com/office/powerpoint/2010/main">
    <mc:Choice Requires="p14">
      <p:transition spd="slow" p14:dur="2000" advTm="82198"/>
    </mc:Choice>
    <mc:Fallback xmlns="">
      <p:transition xmlns:p14="http://schemas.microsoft.com/office/powerpoint/2010/main" spd="slow" advTm="82198"/>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51100" y="0"/>
            <a:ext cx="4229100" cy="6858000"/>
          </a:xfrm>
          <a:prstGeom prst="rect">
            <a:avLst/>
          </a:prstGeom>
        </p:spPr>
      </p:pic>
    </p:spTree>
    <p:extLst>
      <p:ext uri="{BB962C8B-B14F-4D97-AF65-F5344CB8AC3E}">
        <p14:creationId xmlns:p14="http://schemas.microsoft.com/office/powerpoint/2010/main" val="572914122"/>
      </p:ext>
    </p:extLst>
  </p:cSld>
  <p:clrMapOvr>
    <a:masterClrMapping/>
  </p:clrMapOvr>
  <mc:AlternateContent xmlns:mc="http://schemas.openxmlformats.org/markup-compatibility/2006" xmlns:p14="http://schemas.microsoft.com/office/powerpoint/2010/main">
    <mc:Choice Requires="p14">
      <p:transition spd="slow" p14:dur="2000" advTm="133388"/>
    </mc:Choice>
    <mc:Fallback xmlns="">
      <p:transition xmlns:p14="http://schemas.microsoft.com/office/powerpoint/2010/main" spd="slow" advTm="133388"/>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9.6|9.2|15.1|10.3"/>
</p:tagLst>
</file>

<file path=ppt/tags/tag2.xml><?xml version="1.0" encoding="utf-8"?>
<p:tagLst xmlns:a="http://schemas.openxmlformats.org/drawingml/2006/main" xmlns:r="http://schemas.openxmlformats.org/officeDocument/2006/relationships" xmlns:p="http://schemas.openxmlformats.org/presentationml/2006/main">
  <p:tag name="TIMING" val="|33|29.6|9.2|15.1|10.3"/>
</p:tagLst>
</file>

<file path=ppt/tags/tag3.xml><?xml version="1.0" encoding="utf-8"?>
<p:tagLst xmlns:a="http://schemas.openxmlformats.org/drawingml/2006/main" xmlns:r="http://schemas.openxmlformats.org/officeDocument/2006/relationships" xmlns:p="http://schemas.openxmlformats.org/presentationml/2006/main">
  <p:tag name="TIMING" val="|5.6|0.7|0.7|88.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2748</TotalTime>
  <Words>749</Words>
  <Application>Microsoft Macintosh PowerPoint</Application>
  <PresentationFormat>On-screen Show (4:3)</PresentationFormat>
  <Paragraphs>98</Paragraphs>
  <Slides>27</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Document</vt:lpstr>
      <vt:lpstr>Gel Scramble Lecture 1</vt:lpstr>
      <vt:lpstr>PowerPoint Presentation</vt:lpstr>
      <vt:lpstr>Pedagogical Goals</vt:lpstr>
      <vt:lpstr>PowerPoint Presentation</vt:lpstr>
      <vt:lpstr>PowerPoint Presentation</vt:lpstr>
      <vt:lpstr>PowerPoint Presentation</vt:lpstr>
      <vt:lpstr>PCR is another method to replicate DNA</vt:lpstr>
      <vt:lpstr>Back to plasmids and endonuclease digests</vt:lpstr>
      <vt:lpstr>PowerPoint Presentation</vt:lpstr>
      <vt:lpstr>First Big Objective</vt:lpstr>
      <vt:lpstr>Starting Materials</vt:lpstr>
      <vt:lpstr>An example with steps —not your digest, necesssarily</vt:lpstr>
      <vt:lpstr>PowerPoint Presentation</vt:lpstr>
      <vt:lpstr>PowerPoint Presentation</vt:lpstr>
      <vt:lpstr>PowerPoint Presentation</vt:lpstr>
      <vt:lpstr>PowerPoint Presentation</vt:lpstr>
      <vt:lpstr>PowerPoint Presentation</vt:lpstr>
      <vt:lpstr>PowerPoint Presentation</vt:lpstr>
      <vt:lpstr>Predicted band size for made-up protocol for mystery DNA A—Jagged protein</vt:lpstr>
      <vt:lpstr>PowerPoint Presentation</vt:lpstr>
      <vt:lpstr>PowerPoint Presentation</vt:lpstr>
      <vt:lpstr>PowerPoint Presentation</vt:lpstr>
      <vt:lpstr>Where to get the protocols</vt:lpstr>
      <vt:lpstr>Things that you need to accomplish in week 1 for your lab report </vt:lpstr>
      <vt:lpstr>PowerPoint Presentation</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psychology UCLA</dc:creator>
  <cp:lastModifiedBy>psychology UCLA</cp:lastModifiedBy>
  <cp:revision>90</cp:revision>
  <dcterms:created xsi:type="dcterms:W3CDTF">2011-02-05T00:08:14Z</dcterms:created>
  <dcterms:modified xsi:type="dcterms:W3CDTF">2014-07-14T01:08:23Z</dcterms:modified>
</cp:coreProperties>
</file>