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84" r:id="rId2"/>
    <p:sldId id="285" r:id="rId3"/>
    <p:sldId id="287" r:id="rId4"/>
    <p:sldId id="288" r:id="rId5"/>
    <p:sldId id="256" r:id="rId6"/>
    <p:sldId id="258" r:id="rId7"/>
    <p:sldId id="269" r:id="rId8"/>
    <p:sldId id="259" r:id="rId9"/>
    <p:sldId id="270" r:id="rId10"/>
    <p:sldId id="260" r:id="rId11"/>
    <p:sldId id="261" r:id="rId12"/>
    <p:sldId id="274" r:id="rId13"/>
    <p:sldId id="289" r:id="rId14"/>
    <p:sldId id="272" r:id="rId15"/>
    <p:sldId id="263" r:id="rId16"/>
    <p:sldId id="262" r:id="rId17"/>
    <p:sldId id="275" r:id="rId18"/>
    <p:sldId id="276" r:id="rId19"/>
    <p:sldId id="264" r:id="rId20"/>
    <p:sldId id="277" r:id="rId21"/>
    <p:sldId id="278" r:id="rId22"/>
    <p:sldId id="265" r:id="rId23"/>
    <p:sldId id="266" r:id="rId24"/>
    <p:sldId id="267" r:id="rId25"/>
    <p:sldId id="293" r:id="rId26"/>
    <p:sldId id="294" r:id="rId27"/>
    <p:sldId id="295" r:id="rId28"/>
    <p:sldId id="296" r:id="rId29"/>
    <p:sldId id="297" r:id="rId30"/>
    <p:sldId id="298" r:id="rId31"/>
    <p:sldId id="292" r:id="rId32"/>
    <p:sldId id="268" r:id="rId33"/>
    <p:sldId id="279" r:id="rId34"/>
    <p:sldId id="280" r:id="rId35"/>
    <p:sldId id="282" r:id="rId36"/>
    <p:sldId id="28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68" d="100"/>
          <a:sy n="68" d="100"/>
        </p:scale>
        <p:origin x="-520" y="-80"/>
      </p:cViewPr>
      <p:guideLst>
        <p:guide orient="horz" pos="2160"/>
        <p:guide pos="2880"/>
      </p:guideLst>
    </p:cSldViewPr>
  </p:slideViewPr>
  <p:notesTextViewPr>
    <p:cViewPr>
      <p:scale>
        <a:sx n="100" d="100"/>
        <a:sy n="100" d="100"/>
      </p:scale>
      <p:origin x="0" y="0"/>
    </p:cViewPr>
  </p:notesTextViewPr>
  <p:sorterViewPr>
    <p:cViewPr>
      <p:scale>
        <a:sx n="102" d="100"/>
        <a:sy n="102" d="100"/>
      </p:scale>
      <p:origin x="0" y="14048"/>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25909-899E-A049-A03E-3F08A44094FB}" type="datetimeFigureOut">
              <a:rPr lang="en-US" smtClean="0"/>
              <a:pPr/>
              <a:t>7/2/14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249B8E-11D6-3F41-A4C9-666000C40391}" type="slidenum">
              <a:rPr lang="en-US" smtClean="0"/>
              <a:pPr/>
              <a:t>‹#›</a:t>
            </a:fld>
            <a:endParaRPr lang="en-US"/>
          </a:p>
        </p:txBody>
      </p:sp>
    </p:spTree>
    <p:extLst>
      <p:ext uri="{BB962C8B-B14F-4D97-AF65-F5344CB8AC3E}">
        <p14:creationId xmlns:p14="http://schemas.microsoft.com/office/powerpoint/2010/main" val="11178443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NUMB_(gene)" TargetMode="External"/><Relationship Id="rId4" Type="http://schemas.openxmlformats.org/officeDocument/2006/relationships/hyperlink" Target="http://en.wikipedia.org/wiki/Muller_glia"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www.bio.davidson.edu/Courses/Molbio/MolStudents/spring2003/Keogh/plasmids.html%23basicplasm"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rncnyc2004.blogspot.com/2007/12/direct-evidence-that-bioclocks-work-by.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bio.davidson.edu/Courses/Molbio/MolStudents/spring2003/Keogh/plasmids.html%23basicplas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www.bio.davidson.edu/Courses/Molbio/MolStudents/spring2003/Keogh/plasmids.html%23basicplasm"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a:t>
            </a:r>
          </a:p>
          <a:p>
            <a:r>
              <a:rPr lang="en-US" dirty="0" smtClean="0"/>
              <a:t>http://www.nature.com/nrc/journal/v6/n5/fig_tab/nrc1880_F2.html</a:t>
            </a:r>
          </a:p>
          <a:p>
            <a:endParaRPr lang="en-US" dirty="0"/>
          </a:p>
        </p:txBody>
      </p:sp>
      <p:sp>
        <p:nvSpPr>
          <p:cNvPr id="4" name="Slide Number Placeholder 3"/>
          <p:cNvSpPr>
            <a:spLocks noGrp="1"/>
          </p:cNvSpPr>
          <p:nvPr>
            <p:ph type="sldNum" sz="quarter" idx="10"/>
          </p:nvPr>
        </p:nvSpPr>
        <p:spPr/>
        <p:txBody>
          <a:bodyPr/>
          <a:lstStyle/>
          <a:p>
            <a:fld id="{FB249B8E-11D6-3F41-A4C9-666000C40391}"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http://www.hindawi.com/journals/jo/2011/941876/fig4/</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Notch is a </a:t>
            </a:r>
            <a:r>
              <a:rPr lang="en-US" sz="1200" kern="1200" dirty="0" err="1" smtClean="0">
                <a:solidFill>
                  <a:schemeClr val="tx1"/>
                </a:solidFill>
                <a:latin typeface="+mn-lt"/>
                <a:ea typeface="+mn-ea"/>
                <a:cs typeface="+mn-cs"/>
              </a:rPr>
              <a:t>transmembrane</a:t>
            </a:r>
            <a:r>
              <a:rPr lang="en-US" sz="1200" kern="1200" dirty="0" smtClean="0">
                <a:solidFill>
                  <a:schemeClr val="tx1"/>
                </a:solidFill>
                <a:latin typeface="+mn-lt"/>
                <a:ea typeface="+mn-ea"/>
                <a:cs typeface="+mn-cs"/>
              </a:rPr>
              <a:t> protein-Notch signaling promotes proliferative signaling during </a:t>
            </a:r>
            <a:r>
              <a:rPr lang="en-US" sz="1200" kern="1200" dirty="0" err="1" smtClean="0">
                <a:solidFill>
                  <a:schemeClr val="tx1"/>
                </a:solidFill>
                <a:latin typeface="+mn-lt"/>
                <a:ea typeface="+mn-ea"/>
                <a:cs typeface="+mn-cs"/>
              </a:rPr>
              <a:t>neurogenesis</a:t>
            </a:r>
            <a:r>
              <a:rPr lang="en-US" sz="1200" kern="1200" dirty="0" smtClean="0">
                <a:solidFill>
                  <a:schemeClr val="tx1"/>
                </a:solidFill>
                <a:latin typeface="+mn-lt"/>
                <a:ea typeface="+mn-ea"/>
                <a:cs typeface="+mn-cs"/>
              </a:rPr>
              <a:t> and its activity is inhibited by </a:t>
            </a:r>
            <a:r>
              <a:rPr lang="en-US" sz="1200" kern="1200" dirty="0" smtClean="0">
                <a:solidFill>
                  <a:schemeClr val="tx1"/>
                </a:solidFill>
                <a:latin typeface="+mn-lt"/>
                <a:ea typeface="+mn-ea"/>
                <a:cs typeface="+mn-cs"/>
                <a:hlinkClick r:id="rId3"/>
              </a:rPr>
              <a:t>Numb to promote neural differentiation.</a:t>
            </a:r>
            <a:r>
              <a:rPr lang="en-US" sz="1200" kern="1200" dirty="0" smtClean="0">
                <a:solidFill>
                  <a:schemeClr val="tx1"/>
                </a:solidFill>
                <a:latin typeface="+mn-lt"/>
                <a:ea typeface="+mn-ea"/>
                <a:cs typeface="+mn-cs"/>
              </a:rPr>
              <a:t>-Once the cell with Delta contacts the Notch cell the piece inside breaks off and heads for the nucleus. What it does here is stop the cell from differentiating while the Delta cell remains able to do so.</a:t>
            </a:r>
            <a:endParaRPr lang="en-US" dirty="0" smtClean="0"/>
          </a:p>
          <a:p>
            <a:r>
              <a:rPr lang="en-US" dirty="0" smtClean="0"/>
              <a:t>Inhibits differentiation of the cell—</a:t>
            </a:r>
            <a:r>
              <a:rPr lang="en-US" sz="1200" kern="1200" dirty="0" smtClean="0">
                <a:solidFill>
                  <a:schemeClr val="tx1"/>
                </a:solidFill>
                <a:latin typeface="+mn-lt"/>
                <a:ea typeface="+mn-ea"/>
                <a:cs typeface="+mn-cs"/>
              </a:rPr>
              <a:t>Notch signaling in the retina favors the generation of </a:t>
            </a:r>
            <a:r>
              <a:rPr lang="en-US" sz="1200" kern="1200" dirty="0" smtClean="0">
                <a:solidFill>
                  <a:schemeClr val="tx1"/>
                </a:solidFill>
                <a:latin typeface="+mn-lt"/>
                <a:ea typeface="+mn-ea"/>
                <a:cs typeface="+mn-cs"/>
                <a:hlinkClick r:id="rId4"/>
              </a:rPr>
              <a:t>Muller glia cells at the expense of </a:t>
            </a:r>
            <a:r>
              <a:rPr lang="en-US" sz="1200" kern="1200" dirty="0" err="1" smtClean="0">
                <a:solidFill>
                  <a:schemeClr val="tx1"/>
                </a:solidFill>
                <a:latin typeface="+mn-lt"/>
                <a:ea typeface="+mn-ea"/>
                <a:cs typeface="+mn-cs"/>
                <a:hlinkClick r:id="rId4"/>
              </a:rPr>
              <a:t>neurons</a:t>
            </a:r>
            <a:r>
              <a:rPr lang="en-US" dirty="0" err="1" smtClean="0"/>
              <a:t>also</a:t>
            </a:r>
            <a:r>
              <a:rPr lang="en-US" dirty="0" smtClean="0"/>
              <a:t> plays a role in cancer</a:t>
            </a:r>
          </a:p>
          <a:p>
            <a:endParaRPr lang="en-US" dirty="0"/>
          </a:p>
        </p:txBody>
      </p:sp>
      <p:sp>
        <p:nvSpPr>
          <p:cNvPr id="4" name="Slide Number Placeholder 3"/>
          <p:cNvSpPr>
            <a:spLocks noGrp="1"/>
          </p:cNvSpPr>
          <p:nvPr>
            <p:ph type="sldNum" sz="quarter" idx="10"/>
          </p:nvPr>
        </p:nvSpPr>
        <p:spPr/>
        <p:txBody>
          <a:bodyPr/>
          <a:lstStyle/>
          <a:p>
            <a:fld id="{FB249B8E-11D6-3F41-A4C9-666000C40391}"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From http://www.nature.com/nrn/journal/v11/n6/full/nrn2849.html</a:t>
            </a:r>
            <a:endParaRPr lang="en-US"/>
          </a:p>
        </p:txBody>
      </p:sp>
      <p:sp>
        <p:nvSpPr>
          <p:cNvPr id="4" name="Slide Number Placeholder 3"/>
          <p:cNvSpPr>
            <a:spLocks noGrp="1"/>
          </p:cNvSpPr>
          <p:nvPr>
            <p:ph type="sldNum" sz="quarter" idx="10"/>
          </p:nvPr>
        </p:nvSpPr>
        <p:spPr/>
        <p:txBody>
          <a:bodyPr/>
          <a:lstStyle/>
          <a:p>
            <a:fld id="{FB249B8E-11D6-3F41-A4C9-666000C40391}"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bioinfosu.okstate.edu</a:t>
            </a:r>
            <a:r>
              <a:rPr lang="en-US" dirty="0" smtClean="0"/>
              <a:t>/MG/MGW3/i32131.gif </a:t>
            </a:r>
            <a:endParaRPr lang="en-US" dirty="0"/>
          </a:p>
        </p:txBody>
      </p:sp>
      <p:sp>
        <p:nvSpPr>
          <p:cNvPr id="4" name="Slide Number Placeholder 3"/>
          <p:cNvSpPr>
            <a:spLocks noGrp="1"/>
          </p:cNvSpPr>
          <p:nvPr>
            <p:ph type="sldNum" sz="quarter" idx="10"/>
          </p:nvPr>
        </p:nvSpPr>
        <p:spPr/>
        <p:txBody>
          <a:bodyPr/>
          <a:lstStyle/>
          <a:p>
            <a:fld id="{FB249B8E-11D6-3F41-A4C9-666000C40391}" type="slidenum">
              <a:rPr lang="en-US" smtClean="0"/>
              <a:pPr/>
              <a:t>11</a:t>
            </a:fld>
            <a:endParaRPr lang="en-US"/>
          </a:p>
        </p:txBody>
      </p:sp>
    </p:spTree>
    <p:extLst>
      <p:ext uri="{BB962C8B-B14F-4D97-AF65-F5344CB8AC3E}">
        <p14:creationId xmlns:p14="http://schemas.microsoft.com/office/powerpoint/2010/main" val="3055546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pPr/>
              <a:t>14</a:t>
            </a:fld>
            <a:endParaRPr lang="en-US"/>
          </a:p>
        </p:txBody>
      </p:sp>
    </p:spTree>
    <p:extLst>
      <p:ext uri="{BB962C8B-B14F-4D97-AF65-F5344CB8AC3E}">
        <p14:creationId xmlns:p14="http://schemas.microsoft.com/office/powerpoint/2010/main" val="649224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Left image from </a:t>
            </a:r>
            <a:r>
              <a:rPr lang="en-US" sz="1200" i="1" u="sng" kern="1200" dirty="0" smtClean="0">
                <a:solidFill>
                  <a:schemeClr val="tx1"/>
                </a:solidFill>
                <a:effectLst/>
                <a:latin typeface="+mn-lt"/>
                <a:ea typeface="+mn-ea"/>
                <a:cs typeface="+mn-cs"/>
                <a:hlinkClick r:id="rId3"/>
              </a:rPr>
              <a:t>http://rncnyc2004.blogspot.com/2007/12/direct-evidence-that-bioclocks-work-by.html</a:t>
            </a:r>
            <a:r>
              <a:rPr lang="en-US" dirty="0" smtClean="0">
                <a:effectLst/>
              </a:rPr>
              <a:t> </a:t>
            </a:r>
          </a:p>
          <a:p>
            <a:r>
              <a:rPr lang="en-US" dirty="0" smtClean="0">
                <a:effectLst/>
              </a:rPr>
              <a:t>Right image from http://bitesizebio.s3.amazonaws.com/content/uploads/2011/04/EtBr-Rest-Enz_353x200.jpg </a:t>
            </a:r>
            <a:endParaRPr lang="en-US" dirty="0"/>
          </a:p>
        </p:txBody>
      </p:sp>
      <p:sp>
        <p:nvSpPr>
          <p:cNvPr id="4" name="Slide Number Placeholder 3"/>
          <p:cNvSpPr>
            <a:spLocks noGrp="1"/>
          </p:cNvSpPr>
          <p:nvPr>
            <p:ph type="sldNum" sz="quarter" idx="10"/>
          </p:nvPr>
        </p:nvSpPr>
        <p:spPr/>
        <p:txBody>
          <a:bodyPr/>
          <a:lstStyle/>
          <a:p>
            <a:fld id="{FB249B8E-11D6-3F41-A4C9-666000C40391}" type="slidenum">
              <a:rPr lang="en-US" smtClean="0"/>
              <a:pPr/>
              <a:t>15</a:t>
            </a:fld>
            <a:endParaRPr lang="en-US"/>
          </a:p>
        </p:txBody>
      </p:sp>
    </p:spTree>
    <p:extLst>
      <p:ext uri="{BB962C8B-B14F-4D97-AF65-F5344CB8AC3E}">
        <p14:creationId xmlns:p14="http://schemas.microsoft.com/office/powerpoint/2010/main" val="65301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pPr/>
              <a:t>18</a:t>
            </a:fld>
            <a:endParaRPr lang="en-US"/>
          </a:p>
        </p:txBody>
      </p:sp>
    </p:spTree>
    <p:extLst>
      <p:ext uri="{BB962C8B-B14F-4D97-AF65-F5344CB8AC3E}">
        <p14:creationId xmlns:p14="http://schemas.microsoft.com/office/powerpoint/2010/main" val="649224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dirty="0" smtClean="0"/>
              <a:t>http://</a:t>
            </a:r>
            <a:r>
              <a:rPr lang="en-US" dirty="0" err="1" smtClean="0"/>
              <a:t>www.bio.davidson.edu</a:t>
            </a:r>
            <a:r>
              <a:rPr lang="en-US" dirty="0" smtClean="0"/>
              <a:t>/Courses/</a:t>
            </a:r>
            <a:r>
              <a:rPr lang="en-US" dirty="0" err="1" smtClean="0"/>
              <a:t>Molbio</a:t>
            </a:r>
            <a:r>
              <a:rPr lang="en-US" dirty="0" smtClean="0"/>
              <a:t>/</a:t>
            </a:r>
            <a:r>
              <a:rPr lang="en-US" dirty="0" err="1" smtClean="0"/>
              <a:t>MolStudents</a:t>
            </a:r>
            <a:r>
              <a:rPr lang="en-US" dirty="0" smtClean="0"/>
              <a:t>/spring2003/Keogh/</a:t>
            </a:r>
            <a:r>
              <a:rPr lang="en-US" dirty="0" err="1" smtClean="0"/>
              <a:t>plasmids.html#basicplasm</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pPr/>
              <a:t>19</a:t>
            </a:fld>
            <a:endParaRPr lang="en-US"/>
          </a:p>
        </p:txBody>
      </p:sp>
    </p:spTree>
    <p:extLst>
      <p:ext uri="{BB962C8B-B14F-4D97-AF65-F5344CB8AC3E}">
        <p14:creationId xmlns:p14="http://schemas.microsoft.com/office/powerpoint/2010/main" val="2032067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p>
          <a:p>
            <a:r>
              <a:rPr lang="en-US" sz="1200" u="sng" kern="1200" dirty="0" smtClean="0">
                <a:solidFill>
                  <a:schemeClr val="tx1"/>
                </a:solidFill>
                <a:effectLst/>
                <a:latin typeface="+mn-lt"/>
                <a:ea typeface="+mn-ea"/>
                <a:cs typeface="+mn-cs"/>
                <a:hlinkClick r:id="rId3"/>
              </a:rPr>
              <a:t>http://www.bio.davidson.edu/Courses/Molbio/MolStudents/spring2003/Keogh/plasmids.html#basicplasm</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57F657E2-F163-9746-9A7C-3AFD691E4CA7}" type="slidenum">
              <a:rPr lang="en-US" smtClean="0"/>
              <a:pPr/>
              <a:t>21</a:t>
            </a:fld>
            <a:endParaRPr lang="en-US"/>
          </a:p>
        </p:txBody>
      </p:sp>
    </p:spTree>
    <p:extLst>
      <p:ext uri="{BB962C8B-B14F-4D97-AF65-F5344CB8AC3E}">
        <p14:creationId xmlns:p14="http://schemas.microsoft.com/office/powerpoint/2010/main" val="649224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5A45AE-3F77-7648-8D86-E132DFB32075}" type="datetimeFigureOut">
              <a:rPr lang="en-US" smtClean="0"/>
              <a:pPr/>
              <a:t>7/2/14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280318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A45AE-3F77-7648-8D86-E132DFB32075}" type="datetimeFigureOut">
              <a:rPr lang="en-US" smtClean="0"/>
              <a:pPr/>
              <a:t>7/2/14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42248062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A45AE-3F77-7648-8D86-E132DFB32075}" type="datetimeFigureOut">
              <a:rPr lang="en-US" smtClean="0"/>
              <a:pPr/>
              <a:t>7/2/14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3521507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5A45AE-3F77-7648-8D86-E132DFB32075}" type="datetimeFigureOut">
              <a:rPr lang="en-US" smtClean="0"/>
              <a:pPr/>
              <a:t>7/2/14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313752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5A45AE-3F77-7648-8D86-E132DFB32075}" type="datetimeFigureOut">
              <a:rPr lang="en-US" smtClean="0"/>
              <a:pPr/>
              <a:t>7/2/14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3169281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5A45AE-3F77-7648-8D86-E132DFB32075}" type="datetimeFigureOut">
              <a:rPr lang="en-US" smtClean="0"/>
              <a:pPr/>
              <a:t>7/2/14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2086158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5A45AE-3F77-7648-8D86-E132DFB32075}" type="datetimeFigureOut">
              <a:rPr lang="en-US" smtClean="0"/>
              <a:pPr/>
              <a:t>7/2/14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361719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5A45AE-3F77-7648-8D86-E132DFB32075}" type="datetimeFigureOut">
              <a:rPr lang="en-US" smtClean="0"/>
              <a:pPr/>
              <a:t>7/2/14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10189023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5A45AE-3F77-7648-8D86-E132DFB32075}" type="datetimeFigureOut">
              <a:rPr lang="en-US" smtClean="0"/>
              <a:pPr/>
              <a:t>7/2/14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1666708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A45AE-3F77-7648-8D86-E132DFB32075}" type="datetimeFigureOut">
              <a:rPr lang="en-US" smtClean="0"/>
              <a:pPr/>
              <a:t>7/2/14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2642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5A45AE-3F77-7648-8D86-E132DFB32075}" type="datetimeFigureOut">
              <a:rPr lang="en-US" smtClean="0"/>
              <a:pPr/>
              <a:t>7/2/14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58365-DAE1-334B-A628-4B56E95497CA}" type="slidenum">
              <a:rPr lang="en-US" smtClean="0"/>
              <a:pPr/>
              <a:t>‹#›</a:t>
            </a:fld>
            <a:endParaRPr lang="en-US"/>
          </a:p>
        </p:txBody>
      </p:sp>
    </p:spTree>
    <p:extLst>
      <p:ext uri="{BB962C8B-B14F-4D97-AF65-F5344CB8AC3E}">
        <p14:creationId xmlns:p14="http://schemas.microsoft.com/office/powerpoint/2010/main" val="138911135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5A45AE-3F77-7648-8D86-E132DFB32075}" type="datetimeFigureOut">
              <a:rPr lang="en-US" smtClean="0"/>
              <a:pPr/>
              <a:t>7/2/14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58365-DAE1-334B-A628-4B56E95497CA}" type="slidenum">
              <a:rPr lang="en-US" smtClean="0"/>
              <a:pPr/>
              <a:t>‹#›</a:t>
            </a:fld>
            <a:endParaRPr lang="en-US"/>
          </a:p>
        </p:txBody>
      </p:sp>
    </p:spTree>
    <p:extLst>
      <p:ext uri="{BB962C8B-B14F-4D97-AF65-F5344CB8AC3E}">
        <p14:creationId xmlns:p14="http://schemas.microsoft.com/office/powerpoint/2010/main" val="280502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15.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Our Proteins</a:t>
            </a:r>
            <a:endParaRPr lang="en-US" dirty="0"/>
          </a:p>
        </p:txBody>
      </p:sp>
      <p:sp>
        <p:nvSpPr>
          <p:cNvPr id="7" name="Content Placeholder 6"/>
          <p:cNvSpPr>
            <a:spLocks noGrp="1"/>
          </p:cNvSpPr>
          <p:nvPr>
            <p:ph idx="1"/>
          </p:nvPr>
        </p:nvSpPr>
        <p:spPr/>
        <p:txBody>
          <a:bodyPr/>
          <a:lstStyle/>
          <a:p>
            <a:r>
              <a:rPr lang="en-US" dirty="0" smtClean="0"/>
              <a:t>Jagged Protein </a:t>
            </a:r>
          </a:p>
          <a:p>
            <a:r>
              <a:rPr lang="en-US" dirty="0" smtClean="0"/>
              <a:t>Nicotinic </a:t>
            </a:r>
            <a:r>
              <a:rPr lang="en-US" dirty="0" err="1" smtClean="0"/>
              <a:t>ACh</a:t>
            </a:r>
            <a:r>
              <a:rPr lang="en-US" dirty="0" smtClean="0"/>
              <a:t> Receptor A7 Subunit </a:t>
            </a:r>
          </a:p>
          <a:p>
            <a:r>
              <a:rPr lang="en-US" dirty="0" smtClean="0"/>
              <a:t>Delta 1 </a:t>
            </a:r>
          </a:p>
          <a:p>
            <a:r>
              <a:rPr lang="en-US" dirty="0" smtClean="0"/>
              <a:t>Notch 2 </a:t>
            </a:r>
          </a:p>
          <a:p>
            <a:r>
              <a:rPr lang="en-US" dirty="0" smtClean="0"/>
              <a:t>Nicotinic </a:t>
            </a:r>
            <a:r>
              <a:rPr lang="en-US" dirty="0" err="1" smtClean="0"/>
              <a:t>ACh</a:t>
            </a:r>
            <a:r>
              <a:rPr lang="en-US" dirty="0" smtClean="0"/>
              <a:t> Receptor A9 Subunit </a:t>
            </a:r>
          </a:p>
          <a:p>
            <a:r>
              <a:rPr lang="en-US" dirty="0" smtClean="0"/>
              <a:t>Notch 1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0737" y="558800"/>
            <a:ext cx="7835900" cy="5740400"/>
          </a:xfrm>
          <a:prstGeom prst="rect">
            <a:avLst/>
          </a:prstGeom>
        </p:spPr>
      </p:pic>
      <p:cxnSp>
        <p:nvCxnSpPr>
          <p:cNvPr id="4" name="Straight Arrow Connector 3"/>
          <p:cNvCxnSpPr/>
          <p:nvPr/>
        </p:nvCxnSpPr>
        <p:spPr>
          <a:xfrm flipH="1" flipV="1">
            <a:off x="1470392" y="1119692"/>
            <a:ext cx="969122"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31121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692400" y="2400300"/>
            <a:ext cx="3746500" cy="2044700"/>
          </a:xfrm>
          <a:prstGeom prst="rect">
            <a:avLst/>
          </a:prstGeom>
        </p:spPr>
      </p:pic>
    </p:spTree>
    <p:extLst>
      <p:ext uri="{BB962C8B-B14F-4D97-AF65-F5344CB8AC3E}">
        <p14:creationId xmlns:p14="http://schemas.microsoft.com/office/powerpoint/2010/main" val="202571307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4.5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689100"/>
            <a:ext cx="7518400" cy="3467100"/>
          </a:xfrm>
          <a:prstGeom prst="rect">
            <a:avLst/>
          </a:prstGeom>
        </p:spPr>
      </p:pic>
      <p:sp>
        <p:nvSpPr>
          <p:cNvPr id="3" name="Oval 2"/>
          <p:cNvSpPr/>
          <p:nvPr/>
        </p:nvSpPr>
        <p:spPr>
          <a:xfrm>
            <a:off x="2157480" y="2659129"/>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21789" y="2878377"/>
            <a:ext cx="1073414" cy="280107"/>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313462" y="2673849"/>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98772" y="2909809"/>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2006105" y="3366909"/>
            <a:ext cx="1073414" cy="280107"/>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2009097" y="3127155"/>
            <a:ext cx="1073414" cy="280107"/>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21517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03864"/>
            <a:ext cx="8890000" cy="6350000"/>
          </a:xfrm>
          <a:prstGeom prst="rect">
            <a:avLst/>
          </a:prstGeom>
        </p:spPr>
      </p:pic>
      <p:sp>
        <p:nvSpPr>
          <p:cNvPr id="3" name="TextBox 2"/>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4" name="TextBox 3"/>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5" name="TextBox 4"/>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cxnSp>
        <p:nvCxnSpPr>
          <p:cNvPr id="7" name="Straight Arrow Connector 6"/>
          <p:cNvCxnSpPr/>
          <p:nvPr/>
        </p:nvCxnSpPr>
        <p:spPr>
          <a:xfrm flipH="1">
            <a:off x="3479510" y="3308873"/>
            <a:ext cx="898248"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13182" y="3459276"/>
            <a:ext cx="2041131" cy="646331"/>
          </a:xfrm>
          <a:prstGeom prst="rect">
            <a:avLst/>
          </a:prstGeom>
          <a:noFill/>
          <a:ln>
            <a:solidFill>
              <a:srgbClr val="FFFF00"/>
            </a:solidFill>
          </a:ln>
        </p:spPr>
        <p:txBody>
          <a:bodyPr wrap="none" rtlCol="0">
            <a:spAutoFit/>
          </a:bodyPr>
          <a:lstStyle/>
          <a:p>
            <a:r>
              <a:rPr lang="en-US" dirty="0" smtClean="0">
                <a:solidFill>
                  <a:srgbClr val="FFFF00"/>
                </a:solidFill>
              </a:rPr>
              <a:t>Should be  </a:t>
            </a:r>
            <a:r>
              <a:rPr lang="en-US" dirty="0">
                <a:solidFill>
                  <a:srgbClr val="FF0000"/>
                </a:solidFill>
              </a:rPr>
              <a:t>2961  </a:t>
            </a:r>
            <a:r>
              <a:rPr lang="en-US" dirty="0" err="1">
                <a:solidFill>
                  <a:srgbClr val="FF0000"/>
                </a:solidFill>
              </a:rPr>
              <a:t>Bp</a:t>
            </a:r>
            <a:endParaRPr lang="en-US" dirty="0">
              <a:solidFill>
                <a:srgbClr val="FF0000"/>
              </a:solidFill>
            </a:endParaRPr>
          </a:p>
          <a:p>
            <a:endParaRPr lang="en-US" dirty="0"/>
          </a:p>
        </p:txBody>
      </p:sp>
      <p:sp>
        <p:nvSpPr>
          <p:cNvPr id="9" name="Oval 8"/>
          <p:cNvSpPr/>
          <p:nvPr/>
        </p:nvSpPr>
        <p:spPr>
          <a:xfrm>
            <a:off x="1136212" y="3024790"/>
            <a:ext cx="737215" cy="300795"/>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73427" y="3024790"/>
            <a:ext cx="770313" cy="369332"/>
          </a:xfrm>
          <a:prstGeom prst="rect">
            <a:avLst/>
          </a:prstGeom>
          <a:noFill/>
        </p:spPr>
        <p:txBody>
          <a:bodyPr wrap="none" rtlCol="0">
            <a:spAutoFit/>
          </a:bodyPr>
          <a:lstStyle/>
          <a:p>
            <a:r>
              <a:rPr lang="en-US" dirty="0" smtClean="0">
                <a:solidFill>
                  <a:srgbClr val="FFFF00"/>
                </a:solidFill>
              </a:rPr>
              <a:t>3.0 Kb</a:t>
            </a:r>
            <a:endParaRPr lang="en-US" dirty="0">
              <a:solidFill>
                <a:srgbClr val="FFFF00"/>
              </a:solidFill>
            </a:endParaRPr>
          </a:p>
        </p:txBody>
      </p:sp>
    </p:spTree>
    <p:extLst>
      <p:ext uri="{BB962C8B-B14F-4D97-AF65-F5344CB8AC3E}">
        <p14:creationId xmlns:p14="http://schemas.microsoft.com/office/powerpoint/2010/main" val="39720628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2005076" cy="707886"/>
          </a:xfrm>
          <a:prstGeom prst="rect">
            <a:avLst/>
          </a:prstGeom>
          <a:noFill/>
        </p:spPr>
        <p:txBody>
          <a:bodyPr wrap="none" rtlCol="0">
            <a:spAutoFit/>
          </a:bodyPr>
          <a:lstStyle/>
          <a:p>
            <a:r>
              <a:rPr lang="en-US" sz="4000" dirty="0">
                <a:solidFill>
                  <a:srgbClr val="FF0000"/>
                </a:solidFill>
              </a:rPr>
              <a:t>2961 </a:t>
            </a:r>
            <a:r>
              <a:rPr lang="en-US" sz="4000" dirty="0" smtClean="0">
                <a:solidFill>
                  <a:srgbClr val="FF0000"/>
                </a:solidFill>
              </a:rPr>
              <a:t> </a:t>
            </a:r>
            <a:r>
              <a:rPr lang="en-US" sz="4000" dirty="0" err="1" smtClean="0">
                <a:solidFill>
                  <a:srgbClr val="FF0000"/>
                </a:solidFill>
              </a:rPr>
              <a:t>Bp</a:t>
            </a:r>
            <a:endParaRPr lang="en-US" sz="4000" dirty="0">
              <a:solidFill>
                <a:srgbClr val="FF0000"/>
              </a:solidFill>
            </a:endParaRPr>
          </a:p>
        </p:txBody>
      </p:sp>
      <p:sp>
        <p:nvSpPr>
          <p:cNvPr id="4" name="Oval 3"/>
          <p:cNvSpPr/>
          <p:nvPr/>
        </p:nvSpPr>
        <p:spPr>
          <a:xfrm>
            <a:off x="7170180" y="4697993"/>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78286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91405" y="1790700"/>
            <a:ext cx="3581400" cy="3263900"/>
          </a:xfrm>
          <a:prstGeom prst="rect">
            <a:avLst/>
          </a:prstGeom>
        </p:spPr>
      </p:pic>
      <p:pic>
        <p:nvPicPr>
          <p:cNvPr id="3" name="Picture 2"/>
          <p:cNvPicPr>
            <a:picLocks noChangeAspect="1"/>
          </p:cNvPicPr>
          <p:nvPr/>
        </p:nvPicPr>
        <p:blipFill>
          <a:blip r:embed="rId4"/>
          <a:stretch>
            <a:fillRect/>
          </a:stretch>
        </p:blipFill>
        <p:spPr>
          <a:xfrm>
            <a:off x="4396016" y="2159000"/>
            <a:ext cx="4483100" cy="2540000"/>
          </a:xfrm>
          <a:prstGeom prst="rect">
            <a:avLst/>
          </a:prstGeom>
        </p:spPr>
      </p:pic>
    </p:spTree>
    <p:extLst>
      <p:ext uri="{BB962C8B-B14F-4D97-AF65-F5344CB8AC3E}">
        <p14:creationId xmlns:p14="http://schemas.microsoft.com/office/powerpoint/2010/main" val="10102978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03864"/>
            <a:ext cx="8890000" cy="6350000"/>
          </a:xfrm>
          <a:prstGeom prst="rect">
            <a:avLst/>
          </a:prstGeom>
        </p:spPr>
      </p:pic>
      <p:sp>
        <p:nvSpPr>
          <p:cNvPr id="3" name="TextBox 2"/>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4" name="TextBox 3"/>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5" name="TextBox 4"/>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cxnSp>
        <p:nvCxnSpPr>
          <p:cNvPr id="7" name="Straight Arrow Connector 6"/>
          <p:cNvCxnSpPr/>
          <p:nvPr/>
        </p:nvCxnSpPr>
        <p:spPr>
          <a:xfrm flipH="1">
            <a:off x="3479510" y="3308873"/>
            <a:ext cx="898248"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3613182" y="3459276"/>
            <a:ext cx="2041131" cy="646331"/>
          </a:xfrm>
          <a:prstGeom prst="rect">
            <a:avLst/>
          </a:prstGeom>
          <a:noFill/>
          <a:ln>
            <a:solidFill>
              <a:srgbClr val="FFFF00"/>
            </a:solidFill>
          </a:ln>
        </p:spPr>
        <p:txBody>
          <a:bodyPr wrap="none" rtlCol="0">
            <a:spAutoFit/>
          </a:bodyPr>
          <a:lstStyle/>
          <a:p>
            <a:r>
              <a:rPr lang="en-US" dirty="0" smtClean="0">
                <a:solidFill>
                  <a:srgbClr val="FFFF00"/>
                </a:solidFill>
              </a:rPr>
              <a:t>Should be  </a:t>
            </a:r>
            <a:r>
              <a:rPr lang="en-US" dirty="0">
                <a:solidFill>
                  <a:srgbClr val="FF0000"/>
                </a:solidFill>
              </a:rPr>
              <a:t>2961  </a:t>
            </a:r>
            <a:r>
              <a:rPr lang="en-US" dirty="0" err="1">
                <a:solidFill>
                  <a:srgbClr val="FF0000"/>
                </a:solidFill>
              </a:rPr>
              <a:t>Bp</a:t>
            </a:r>
            <a:endParaRPr lang="en-US" dirty="0">
              <a:solidFill>
                <a:srgbClr val="FF0000"/>
              </a:solidFill>
            </a:endParaRPr>
          </a:p>
          <a:p>
            <a:endParaRPr lang="en-US" dirty="0"/>
          </a:p>
        </p:txBody>
      </p:sp>
      <p:sp>
        <p:nvSpPr>
          <p:cNvPr id="9" name="Oval 8"/>
          <p:cNvSpPr/>
          <p:nvPr/>
        </p:nvSpPr>
        <p:spPr>
          <a:xfrm>
            <a:off x="1136212" y="3024790"/>
            <a:ext cx="737215" cy="300795"/>
          </a:xfrm>
          <a:prstGeom prst="ellipse">
            <a:avLst/>
          </a:prstGeom>
          <a:no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1873427" y="3024790"/>
            <a:ext cx="770313" cy="369332"/>
          </a:xfrm>
          <a:prstGeom prst="rect">
            <a:avLst/>
          </a:prstGeom>
          <a:noFill/>
        </p:spPr>
        <p:txBody>
          <a:bodyPr wrap="none" rtlCol="0">
            <a:spAutoFit/>
          </a:bodyPr>
          <a:lstStyle/>
          <a:p>
            <a:r>
              <a:rPr lang="en-US" dirty="0" smtClean="0">
                <a:solidFill>
                  <a:srgbClr val="FFFF00"/>
                </a:solidFill>
              </a:rPr>
              <a:t>3.0 Kb</a:t>
            </a:r>
            <a:endParaRPr lang="en-US" dirty="0">
              <a:solidFill>
                <a:srgbClr val="FFFF00"/>
              </a:solidFill>
            </a:endParaRPr>
          </a:p>
        </p:txBody>
      </p:sp>
    </p:spTree>
    <p:extLst>
      <p:ext uri="{BB962C8B-B14F-4D97-AF65-F5344CB8AC3E}">
        <p14:creationId xmlns:p14="http://schemas.microsoft.com/office/powerpoint/2010/main" val="14566727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4.5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689100"/>
            <a:ext cx="7518400" cy="3467100"/>
          </a:xfrm>
          <a:prstGeom prst="rect">
            <a:avLst/>
          </a:prstGeom>
        </p:spPr>
      </p:pic>
      <p:sp>
        <p:nvSpPr>
          <p:cNvPr id="3" name="Oval 2"/>
          <p:cNvSpPr/>
          <p:nvPr/>
        </p:nvSpPr>
        <p:spPr>
          <a:xfrm>
            <a:off x="2174189" y="3127065"/>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Oval 3"/>
          <p:cNvSpPr/>
          <p:nvPr/>
        </p:nvSpPr>
        <p:spPr>
          <a:xfrm>
            <a:off x="2021789" y="3363025"/>
            <a:ext cx="1203048" cy="280107"/>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5313462" y="3141785"/>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298772" y="3377745"/>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24354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2005076" cy="707886"/>
          </a:xfrm>
          <a:prstGeom prst="rect">
            <a:avLst/>
          </a:prstGeom>
          <a:noFill/>
        </p:spPr>
        <p:txBody>
          <a:bodyPr wrap="none" rtlCol="0">
            <a:spAutoFit/>
          </a:bodyPr>
          <a:lstStyle/>
          <a:p>
            <a:r>
              <a:rPr lang="en-US" sz="4000" dirty="0">
                <a:solidFill>
                  <a:srgbClr val="FF0000"/>
                </a:solidFill>
              </a:rPr>
              <a:t>2961 </a:t>
            </a:r>
            <a:r>
              <a:rPr lang="en-US" sz="4000" dirty="0" smtClean="0">
                <a:solidFill>
                  <a:srgbClr val="FF0000"/>
                </a:solidFill>
              </a:rPr>
              <a:t> </a:t>
            </a:r>
            <a:r>
              <a:rPr lang="en-US" sz="4000" dirty="0" err="1" smtClean="0">
                <a:solidFill>
                  <a:srgbClr val="FF0000"/>
                </a:solidFill>
              </a:rPr>
              <a:t>Bp</a:t>
            </a:r>
            <a:endParaRPr lang="en-US" sz="4000" dirty="0">
              <a:solidFill>
                <a:srgbClr val="FF0000"/>
              </a:solidFill>
            </a:endParaRPr>
          </a:p>
        </p:txBody>
      </p:sp>
      <p:sp>
        <p:nvSpPr>
          <p:cNvPr id="4" name="Oval 3"/>
          <p:cNvSpPr/>
          <p:nvPr/>
        </p:nvSpPr>
        <p:spPr>
          <a:xfrm>
            <a:off x="7151504" y="3708271"/>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63615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11 at 10.43.0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00" y="0"/>
            <a:ext cx="6000750" cy="6858000"/>
          </a:xfrm>
          <a:prstGeom prst="rect">
            <a:avLst/>
          </a:prstGeom>
        </p:spPr>
      </p:pic>
    </p:spTree>
    <p:extLst>
      <p:ext uri="{BB962C8B-B14F-4D97-AF65-F5344CB8AC3E}">
        <p14:creationId xmlns:p14="http://schemas.microsoft.com/office/powerpoint/2010/main" val="96042764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Jagged Protein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711200" y="-107950"/>
            <a:ext cx="7721600" cy="7073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98068" y="441573"/>
            <a:ext cx="5943600" cy="5943600"/>
          </a:xfrm>
          <a:prstGeom prst="rect">
            <a:avLst/>
          </a:prstGeom>
        </p:spPr>
      </p:pic>
      <p:cxnSp>
        <p:nvCxnSpPr>
          <p:cNvPr id="3" name="Straight Arrow Connector 2"/>
          <p:cNvCxnSpPr/>
          <p:nvPr/>
        </p:nvCxnSpPr>
        <p:spPr>
          <a:xfrm flipV="1">
            <a:off x="5848150" y="1320212"/>
            <a:ext cx="0" cy="36765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5831441" y="785443"/>
            <a:ext cx="2926026" cy="369332"/>
          </a:xfrm>
          <a:prstGeom prst="rect">
            <a:avLst/>
          </a:prstGeom>
          <a:noFill/>
        </p:spPr>
        <p:txBody>
          <a:bodyPr wrap="none" rtlCol="0">
            <a:spAutoFit/>
          </a:bodyPr>
          <a:lstStyle/>
          <a:p>
            <a:r>
              <a:rPr lang="en-US" dirty="0" smtClean="0">
                <a:solidFill>
                  <a:srgbClr val="FF6600"/>
                </a:solidFill>
              </a:rPr>
              <a:t>8288 </a:t>
            </a:r>
            <a:r>
              <a:rPr lang="en-US" dirty="0" err="1" smtClean="0">
                <a:solidFill>
                  <a:srgbClr val="FF6600"/>
                </a:solidFill>
              </a:rPr>
              <a:t>Bp</a:t>
            </a:r>
            <a:r>
              <a:rPr lang="en-US" dirty="0" smtClean="0">
                <a:solidFill>
                  <a:srgbClr val="FF6600"/>
                </a:solidFill>
              </a:rPr>
              <a:t>—got from sequence</a:t>
            </a:r>
            <a:endParaRPr lang="en-US" dirty="0">
              <a:solidFill>
                <a:srgbClr val="FF6600"/>
              </a:solidFill>
            </a:endParaRPr>
          </a:p>
        </p:txBody>
      </p:sp>
    </p:spTree>
    <p:extLst>
      <p:ext uri="{BB962C8B-B14F-4D97-AF65-F5344CB8AC3E}">
        <p14:creationId xmlns:p14="http://schemas.microsoft.com/office/powerpoint/2010/main" val="31944835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33400" y="0"/>
            <a:ext cx="8055073" cy="6858000"/>
          </a:xfrm>
          <a:prstGeom prst="rect">
            <a:avLst/>
          </a:prstGeom>
        </p:spPr>
      </p:pic>
      <p:sp>
        <p:nvSpPr>
          <p:cNvPr id="3" name="TextBox 2"/>
          <p:cNvSpPr txBox="1"/>
          <p:nvPr/>
        </p:nvSpPr>
        <p:spPr>
          <a:xfrm>
            <a:off x="6215353" y="1053778"/>
            <a:ext cx="2639014" cy="2554545"/>
          </a:xfrm>
          <a:prstGeom prst="rect">
            <a:avLst/>
          </a:prstGeom>
          <a:noFill/>
        </p:spPr>
        <p:txBody>
          <a:bodyPr wrap="none" rtlCol="0">
            <a:spAutoFit/>
          </a:bodyPr>
          <a:lstStyle/>
          <a:p>
            <a:pPr marL="742950" indent="-742950">
              <a:buAutoNum type="arabicPlain" startAt="2961"/>
            </a:pPr>
            <a:r>
              <a:rPr lang="en-US" sz="4000" dirty="0" smtClean="0">
                <a:solidFill>
                  <a:srgbClr val="FF0000"/>
                </a:solidFill>
              </a:rPr>
              <a:t> </a:t>
            </a:r>
            <a:r>
              <a:rPr lang="en-US" sz="4000" dirty="0" err="1" smtClean="0">
                <a:solidFill>
                  <a:srgbClr val="FF0000"/>
                </a:solidFill>
              </a:rPr>
              <a:t>bp</a:t>
            </a:r>
            <a:endParaRPr lang="en-US" sz="4000" dirty="0" smtClean="0">
              <a:solidFill>
                <a:srgbClr val="FF0000"/>
              </a:solidFill>
            </a:endParaRPr>
          </a:p>
          <a:p>
            <a:r>
              <a:rPr lang="en-US" sz="4000" dirty="0" smtClean="0">
                <a:solidFill>
                  <a:srgbClr val="FF0000"/>
                </a:solidFill>
              </a:rPr>
              <a:t>+</a:t>
            </a:r>
          </a:p>
          <a:p>
            <a:r>
              <a:rPr lang="en-US" sz="4000" dirty="0">
                <a:solidFill>
                  <a:srgbClr val="FF6600"/>
                </a:solidFill>
              </a:rPr>
              <a:t>8288 </a:t>
            </a:r>
            <a:r>
              <a:rPr lang="en-US" sz="4000" dirty="0" err="1">
                <a:solidFill>
                  <a:srgbClr val="FF6600"/>
                </a:solidFill>
              </a:rPr>
              <a:t>b</a:t>
            </a:r>
            <a:r>
              <a:rPr lang="en-US" sz="4000" dirty="0" err="1" smtClean="0">
                <a:solidFill>
                  <a:srgbClr val="FF6600"/>
                </a:solidFill>
              </a:rPr>
              <a:t>p</a:t>
            </a:r>
            <a:endParaRPr lang="en-US" sz="4000" dirty="0" smtClean="0">
              <a:solidFill>
                <a:srgbClr val="FF6600"/>
              </a:solidFill>
            </a:endParaRPr>
          </a:p>
          <a:p>
            <a:r>
              <a:rPr lang="en-US" sz="4000" dirty="0" smtClean="0">
                <a:solidFill>
                  <a:srgbClr val="FF6600"/>
                </a:solidFill>
              </a:rPr>
              <a:t>= 11,249 </a:t>
            </a:r>
            <a:r>
              <a:rPr lang="en-US" sz="4000" dirty="0" err="1" smtClean="0">
                <a:solidFill>
                  <a:srgbClr val="FF6600"/>
                </a:solidFill>
              </a:rPr>
              <a:t>bp</a:t>
            </a:r>
            <a:endParaRPr lang="en-US" sz="4000" dirty="0">
              <a:solidFill>
                <a:srgbClr val="FF0000"/>
              </a:solidFill>
            </a:endParaRPr>
          </a:p>
        </p:txBody>
      </p:sp>
      <p:sp>
        <p:nvSpPr>
          <p:cNvPr id="4" name="Oval 3"/>
          <p:cNvSpPr/>
          <p:nvPr/>
        </p:nvSpPr>
        <p:spPr>
          <a:xfrm>
            <a:off x="7170180" y="4697993"/>
            <a:ext cx="768614" cy="267385"/>
          </a:xfrm>
          <a:prstGeom prst="ellipse">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090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
        <p:nvSpPr>
          <p:cNvPr id="3" name="TextBox 2"/>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4" name="TextBox 3"/>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5" name="TextBox 4"/>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sp>
        <p:nvSpPr>
          <p:cNvPr id="6" name="TextBox 5"/>
          <p:cNvSpPr txBox="1"/>
          <p:nvPr/>
        </p:nvSpPr>
        <p:spPr>
          <a:xfrm>
            <a:off x="3598492" y="473878"/>
            <a:ext cx="392656" cy="584776"/>
          </a:xfrm>
          <a:prstGeom prst="rect">
            <a:avLst/>
          </a:prstGeom>
          <a:noFill/>
        </p:spPr>
        <p:txBody>
          <a:bodyPr wrap="none" rtlCol="0">
            <a:spAutoFit/>
          </a:bodyPr>
          <a:lstStyle/>
          <a:p>
            <a:r>
              <a:rPr lang="en-US" sz="3200" dirty="0">
                <a:solidFill>
                  <a:srgbClr val="FFFF00"/>
                </a:solidFill>
              </a:rPr>
              <a:t>4</a:t>
            </a:r>
          </a:p>
        </p:txBody>
      </p:sp>
      <p:sp>
        <p:nvSpPr>
          <p:cNvPr id="7" name="TextBox 6"/>
          <p:cNvSpPr txBox="1"/>
          <p:nvPr/>
        </p:nvSpPr>
        <p:spPr>
          <a:xfrm>
            <a:off x="4419252" y="475870"/>
            <a:ext cx="392656" cy="584776"/>
          </a:xfrm>
          <a:prstGeom prst="rect">
            <a:avLst/>
          </a:prstGeom>
          <a:noFill/>
        </p:spPr>
        <p:txBody>
          <a:bodyPr wrap="none" rtlCol="0">
            <a:spAutoFit/>
          </a:bodyPr>
          <a:lstStyle/>
          <a:p>
            <a:r>
              <a:rPr lang="en-US" sz="3200" dirty="0" smtClean="0">
                <a:solidFill>
                  <a:srgbClr val="FFFF00"/>
                </a:solidFill>
              </a:rPr>
              <a:t>5</a:t>
            </a:r>
            <a:endParaRPr lang="en-US" sz="3200" dirty="0">
              <a:solidFill>
                <a:srgbClr val="FFFF00"/>
              </a:solidFill>
            </a:endParaRPr>
          </a:p>
        </p:txBody>
      </p:sp>
      <p:cxnSp>
        <p:nvCxnSpPr>
          <p:cNvPr id="8" name="Straight Arrow Connector 7"/>
          <p:cNvCxnSpPr/>
          <p:nvPr/>
        </p:nvCxnSpPr>
        <p:spPr>
          <a:xfrm flipH="1">
            <a:off x="4954914" y="2095063"/>
            <a:ext cx="898248"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5144614" y="1367788"/>
            <a:ext cx="2211438" cy="646331"/>
          </a:xfrm>
          <a:prstGeom prst="rect">
            <a:avLst/>
          </a:prstGeom>
          <a:noFill/>
          <a:ln>
            <a:solidFill>
              <a:srgbClr val="FFFF00"/>
            </a:solidFill>
          </a:ln>
        </p:spPr>
        <p:txBody>
          <a:bodyPr wrap="none" rtlCol="0">
            <a:spAutoFit/>
          </a:bodyPr>
          <a:lstStyle/>
          <a:p>
            <a:r>
              <a:rPr lang="en-US" dirty="0" smtClean="0">
                <a:solidFill>
                  <a:srgbClr val="FFFF00"/>
                </a:solidFill>
              </a:rPr>
              <a:t>Should be  </a:t>
            </a:r>
            <a:r>
              <a:rPr lang="en-US" dirty="0" smtClean="0">
                <a:solidFill>
                  <a:srgbClr val="FF0000"/>
                </a:solidFill>
              </a:rPr>
              <a:t>11,249  </a:t>
            </a:r>
            <a:r>
              <a:rPr lang="en-US" dirty="0" err="1" smtClean="0">
                <a:solidFill>
                  <a:srgbClr val="FF0000"/>
                </a:solidFill>
              </a:rPr>
              <a:t>bp</a:t>
            </a:r>
            <a:endParaRPr lang="en-US" dirty="0">
              <a:solidFill>
                <a:srgbClr val="FF0000"/>
              </a:solidFill>
            </a:endParaRPr>
          </a:p>
          <a:p>
            <a:endParaRPr lang="en-US" dirty="0"/>
          </a:p>
        </p:txBody>
      </p:sp>
      <p:cxnSp>
        <p:nvCxnSpPr>
          <p:cNvPr id="10" name="Straight Arrow Connector 9"/>
          <p:cNvCxnSpPr/>
          <p:nvPr/>
        </p:nvCxnSpPr>
        <p:spPr>
          <a:xfrm flipH="1">
            <a:off x="1876366" y="2135419"/>
            <a:ext cx="898248" cy="0"/>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1262998" y="1165382"/>
            <a:ext cx="2254719" cy="923330"/>
          </a:xfrm>
          <a:prstGeom prst="rect">
            <a:avLst/>
          </a:prstGeom>
          <a:noFill/>
          <a:ln>
            <a:solidFill>
              <a:srgbClr val="FFFF00"/>
            </a:solidFill>
          </a:ln>
        </p:spPr>
        <p:txBody>
          <a:bodyPr wrap="none" rtlCol="0">
            <a:spAutoFit/>
          </a:bodyPr>
          <a:lstStyle/>
          <a:p>
            <a:r>
              <a:rPr lang="en-US" dirty="0" err="1" smtClean="0">
                <a:solidFill>
                  <a:srgbClr val="FFFF00"/>
                </a:solidFill>
              </a:rPr>
              <a:t>Offscale</a:t>
            </a:r>
            <a:r>
              <a:rPr lang="en-US" dirty="0" smtClean="0">
                <a:solidFill>
                  <a:srgbClr val="FFFF00"/>
                </a:solidFill>
              </a:rPr>
              <a:t>! But certainly </a:t>
            </a:r>
          </a:p>
          <a:p>
            <a:r>
              <a:rPr lang="en-US" dirty="0">
                <a:solidFill>
                  <a:srgbClr val="FFFF00"/>
                </a:solidFill>
              </a:rPr>
              <a:t>b</a:t>
            </a:r>
            <a:r>
              <a:rPr lang="en-US" dirty="0" smtClean="0">
                <a:solidFill>
                  <a:srgbClr val="FFFF00"/>
                </a:solidFill>
              </a:rPr>
              <a:t>igger than 10,000 </a:t>
            </a:r>
            <a:r>
              <a:rPr lang="en-US" dirty="0" err="1" smtClean="0">
                <a:solidFill>
                  <a:srgbClr val="FFFF00"/>
                </a:solidFill>
              </a:rPr>
              <a:t>bp</a:t>
            </a:r>
            <a:endParaRPr lang="en-US" dirty="0">
              <a:solidFill>
                <a:srgbClr val="FF0000"/>
              </a:solidFill>
            </a:endParaRPr>
          </a:p>
          <a:p>
            <a:endParaRPr lang="en-US" dirty="0"/>
          </a:p>
        </p:txBody>
      </p:sp>
    </p:spTree>
    <p:extLst>
      <p:ext uri="{BB962C8B-B14F-4D97-AF65-F5344CB8AC3E}">
        <p14:creationId xmlns:p14="http://schemas.microsoft.com/office/powerpoint/2010/main" val="3922973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we put in lanes 1-4?</a:t>
            </a:r>
            <a:endParaRPr lang="en-US" dirty="0"/>
          </a:p>
        </p:txBody>
      </p:sp>
      <p:sp>
        <p:nvSpPr>
          <p:cNvPr id="3" name="Content Placeholder 2"/>
          <p:cNvSpPr>
            <a:spLocks noGrp="1"/>
          </p:cNvSpPr>
          <p:nvPr>
            <p:ph idx="1"/>
          </p:nvPr>
        </p:nvSpPr>
        <p:spPr/>
        <p:txBody>
          <a:bodyPr>
            <a:normAutofit/>
          </a:bodyPr>
          <a:lstStyle/>
          <a:p>
            <a:r>
              <a:rPr lang="en-US" dirty="0" smtClean="0"/>
              <a:t>These are control lanes</a:t>
            </a:r>
          </a:p>
          <a:p>
            <a:r>
              <a:rPr lang="en-US" dirty="0" smtClean="0"/>
              <a:t>Allow us to interpret unexpected results</a:t>
            </a:r>
          </a:p>
          <a:p>
            <a:pPr lvl="1"/>
            <a:r>
              <a:rPr lang="en-US" dirty="0" smtClean="0"/>
              <a:t>What if plasmid had no insert?</a:t>
            </a:r>
          </a:p>
          <a:p>
            <a:pPr lvl="1"/>
            <a:r>
              <a:rPr lang="en-US" dirty="0" smtClean="0"/>
              <a:t>What if reactions were not complete?</a:t>
            </a:r>
          </a:p>
          <a:p>
            <a:pPr lvl="2"/>
            <a:r>
              <a:rPr lang="en-US" dirty="0"/>
              <a:t>Uncut plasmid with or without insert could be </a:t>
            </a:r>
            <a:r>
              <a:rPr lang="en-US" dirty="0" smtClean="0"/>
              <a:t>identified</a:t>
            </a:r>
          </a:p>
          <a:p>
            <a:pPr lvl="1"/>
            <a:r>
              <a:rPr lang="en-US" dirty="0"/>
              <a:t>Sometimes want to “snip out” insert  </a:t>
            </a:r>
          </a:p>
          <a:p>
            <a:pPr lvl="1"/>
            <a:endParaRPr lang="en-US" dirty="0" smtClean="0"/>
          </a:p>
          <a:p>
            <a:pPr marL="914400" lvl="2" indent="0">
              <a:buNone/>
            </a:pPr>
            <a:r>
              <a:rPr lang="en-US" dirty="0"/>
              <a:t> </a:t>
            </a:r>
          </a:p>
          <a:p>
            <a:pPr marL="914400" lvl="2" indent="0">
              <a:buNone/>
            </a:pPr>
            <a:endParaRPr lang="en-US" dirty="0" smtClean="0"/>
          </a:p>
        </p:txBody>
      </p:sp>
    </p:spTree>
    <p:extLst>
      <p:ext uri="{BB962C8B-B14F-4D97-AF65-F5344CB8AC3E}">
        <p14:creationId xmlns:p14="http://schemas.microsoft.com/office/powerpoint/2010/main" val="1927559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
        <p:nvSpPr>
          <p:cNvPr id="3" name="TextBox 2"/>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4" name="TextBox 3"/>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5" name="TextBox 4"/>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sp>
        <p:nvSpPr>
          <p:cNvPr id="6" name="TextBox 5"/>
          <p:cNvSpPr txBox="1"/>
          <p:nvPr/>
        </p:nvSpPr>
        <p:spPr>
          <a:xfrm>
            <a:off x="3598492" y="473878"/>
            <a:ext cx="392656" cy="584776"/>
          </a:xfrm>
          <a:prstGeom prst="rect">
            <a:avLst/>
          </a:prstGeom>
          <a:noFill/>
        </p:spPr>
        <p:txBody>
          <a:bodyPr wrap="none" rtlCol="0">
            <a:spAutoFit/>
          </a:bodyPr>
          <a:lstStyle/>
          <a:p>
            <a:r>
              <a:rPr lang="en-US" sz="3200" dirty="0">
                <a:solidFill>
                  <a:srgbClr val="FFFF00"/>
                </a:solidFill>
              </a:rPr>
              <a:t>4</a:t>
            </a:r>
          </a:p>
        </p:txBody>
      </p:sp>
      <p:sp>
        <p:nvSpPr>
          <p:cNvPr id="7" name="TextBox 6"/>
          <p:cNvSpPr txBox="1"/>
          <p:nvPr/>
        </p:nvSpPr>
        <p:spPr>
          <a:xfrm>
            <a:off x="4419252" y="475870"/>
            <a:ext cx="392656" cy="584776"/>
          </a:xfrm>
          <a:prstGeom prst="rect">
            <a:avLst/>
          </a:prstGeom>
          <a:noFill/>
        </p:spPr>
        <p:txBody>
          <a:bodyPr wrap="none" rtlCol="0">
            <a:spAutoFit/>
          </a:bodyPr>
          <a:lstStyle/>
          <a:p>
            <a:r>
              <a:rPr lang="en-US" sz="3200" dirty="0" smtClean="0">
                <a:solidFill>
                  <a:srgbClr val="FFFF00"/>
                </a:solidFill>
              </a:rPr>
              <a:t>5</a:t>
            </a:r>
            <a:endParaRPr lang="en-US" sz="3200" dirty="0">
              <a:solidFill>
                <a:srgbClr val="FFFF00"/>
              </a:solidFill>
            </a:endParaRPr>
          </a:p>
        </p:txBody>
      </p:sp>
      <p:sp>
        <p:nvSpPr>
          <p:cNvPr id="8" name="TextBox 7"/>
          <p:cNvSpPr txBox="1"/>
          <p:nvPr/>
        </p:nvSpPr>
        <p:spPr>
          <a:xfrm>
            <a:off x="5196499" y="509150"/>
            <a:ext cx="2660404" cy="830997"/>
          </a:xfrm>
          <a:prstGeom prst="rect">
            <a:avLst/>
          </a:prstGeom>
          <a:noFill/>
        </p:spPr>
        <p:txBody>
          <a:bodyPr wrap="none" rtlCol="0">
            <a:spAutoFit/>
          </a:bodyPr>
          <a:lstStyle/>
          <a:p>
            <a:r>
              <a:rPr lang="en-US" sz="2400" dirty="0" smtClean="0">
                <a:solidFill>
                  <a:srgbClr val="FFFF00"/>
                </a:solidFill>
              </a:rPr>
              <a:t>Undigested plasmid</a:t>
            </a:r>
          </a:p>
          <a:p>
            <a:r>
              <a:rPr lang="en-US" sz="2400" dirty="0" smtClean="0">
                <a:solidFill>
                  <a:srgbClr val="FFFF00"/>
                </a:solidFill>
              </a:rPr>
              <a:t>+ insert</a:t>
            </a:r>
            <a:endParaRPr lang="en-US" sz="2400" dirty="0">
              <a:solidFill>
                <a:srgbClr val="FFFF00"/>
              </a:solidFill>
            </a:endParaRPr>
          </a:p>
        </p:txBody>
      </p:sp>
      <p:cxnSp>
        <p:nvCxnSpPr>
          <p:cNvPr id="10" name="Straight Arrow Connector 9"/>
          <p:cNvCxnSpPr/>
          <p:nvPr/>
        </p:nvCxnSpPr>
        <p:spPr>
          <a:xfrm flipH="1">
            <a:off x="5397007" y="1340147"/>
            <a:ext cx="150381" cy="615104"/>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3911925" y="1955251"/>
            <a:ext cx="3642562" cy="1925444"/>
            <a:chOff x="3911925" y="1955251"/>
            <a:chExt cx="3642562" cy="1925444"/>
          </a:xfrm>
        </p:grpSpPr>
        <p:sp>
          <p:nvSpPr>
            <p:cNvPr id="11" name="TextBox 10"/>
            <p:cNvSpPr txBox="1"/>
            <p:nvPr/>
          </p:nvSpPr>
          <p:spPr>
            <a:xfrm>
              <a:off x="3911925" y="3419030"/>
              <a:ext cx="2672877" cy="461665"/>
            </a:xfrm>
            <a:prstGeom prst="rect">
              <a:avLst/>
            </a:prstGeom>
            <a:noFill/>
          </p:spPr>
          <p:txBody>
            <a:bodyPr wrap="none" rtlCol="0">
              <a:spAutoFit/>
            </a:bodyPr>
            <a:lstStyle/>
            <a:p>
              <a:r>
                <a:rPr lang="en-US" sz="2400" dirty="0" smtClean="0">
                  <a:solidFill>
                    <a:srgbClr val="FFFF00"/>
                  </a:solidFill>
                </a:rPr>
                <a:t>Note raggedy edges</a:t>
              </a:r>
            </a:p>
          </p:txBody>
        </p:sp>
        <p:cxnSp>
          <p:nvCxnSpPr>
            <p:cNvPr id="12" name="Straight Arrow Connector 11"/>
            <p:cNvCxnSpPr/>
            <p:nvPr/>
          </p:nvCxnSpPr>
          <p:spPr>
            <a:xfrm flipV="1">
              <a:off x="4419252" y="1955251"/>
              <a:ext cx="242559" cy="146378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4571652" y="2107651"/>
              <a:ext cx="2212202" cy="146378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flipV="1">
              <a:off x="5342285" y="2126355"/>
              <a:ext cx="2212202" cy="1463780"/>
            </a:xfrm>
            <a:prstGeom prst="straightConnector1">
              <a:avLst/>
            </a:prstGeom>
            <a:ln w="381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6337015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match protocols to gels</a:t>
            </a:r>
            <a:endParaRPr lang="en-US" dirty="0"/>
          </a:p>
        </p:txBody>
      </p:sp>
      <p:sp>
        <p:nvSpPr>
          <p:cNvPr id="3" name="Content Placeholder 2"/>
          <p:cNvSpPr>
            <a:spLocks noGrp="1"/>
          </p:cNvSpPr>
          <p:nvPr>
            <p:ph idx="1"/>
          </p:nvPr>
        </p:nvSpPr>
        <p:spPr/>
        <p:txBody>
          <a:bodyPr/>
          <a:lstStyle/>
          <a:p>
            <a:r>
              <a:rPr lang="en-US" dirty="0" smtClean="0"/>
              <a:t>1) Separate on basis of size of </a:t>
            </a:r>
            <a:r>
              <a:rPr lang="en-US" dirty="0" err="1" smtClean="0"/>
              <a:t>plasmid+insert</a:t>
            </a:r>
            <a:r>
              <a:rPr lang="en-US" dirty="0" smtClean="0"/>
              <a:t> </a:t>
            </a:r>
          </a:p>
          <a:p>
            <a:r>
              <a:rPr lang="en-US" dirty="0" smtClean="0"/>
              <a:t>2) Pattern of bands across lanes</a:t>
            </a:r>
            <a:endParaRPr lang="en-US" dirty="0"/>
          </a:p>
        </p:txBody>
      </p:sp>
    </p:spTree>
    <p:extLst>
      <p:ext uri="{BB962C8B-B14F-4D97-AF65-F5344CB8AC3E}">
        <p14:creationId xmlns:p14="http://schemas.microsoft.com/office/powerpoint/2010/main" val="31498074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Separating on basis of insert size</a:t>
            </a:r>
            <a:endParaRPr lang="en-US" dirty="0"/>
          </a:p>
        </p:txBody>
      </p:sp>
      <p:sp>
        <p:nvSpPr>
          <p:cNvPr id="3" name="Content Placeholder 2"/>
          <p:cNvSpPr>
            <a:spLocks noGrp="1"/>
          </p:cNvSpPr>
          <p:nvPr>
            <p:ph idx="1"/>
          </p:nvPr>
        </p:nvSpPr>
        <p:spPr/>
        <p:txBody>
          <a:bodyPr/>
          <a:lstStyle/>
          <a:p>
            <a:r>
              <a:rPr lang="en-US" dirty="0" smtClean="0"/>
              <a:t>DNA A = 5,575 </a:t>
            </a:r>
            <a:r>
              <a:rPr lang="en-US" dirty="0" err="1" smtClean="0"/>
              <a:t>bp</a:t>
            </a:r>
            <a:r>
              <a:rPr lang="en-US" dirty="0" smtClean="0"/>
              <a:t> + 2,961 </a:t>
            </a:r>
            <a:r>
              <a:rPr lang="en-US" dirty="0" err="1" smtClean="0"/>
              <a:t>bp</a:t>
            </a:r>
            <a:r>
              <a:rPr lang="en-US" dirty="0" smtClean="0"/>
              <a:t> (insert) = 8,536 </a:t>
            </a:r>
            <a:r>
              <a:rPr lang="en-US" dirty="0" err="1" smtClean="0"/>
              <a:t>bp</a:t>
            </a:r>
            <a:endParaRPr lang="en-US" dirty="0" smtClean="0"/>
          </a:p>
          <a:p>
            <a:r>
              <a:rPr lang="en-US" dirty="0" smtClean="0"/>
              <a:t>DNA B = 2,106 </a:t>
            </a:r>
            <a:r>
              <a:rPr lang="en-US" dirty="0" err="1" smtClean="0"/>
              <a:t>bp</a:t>
            </a:r>
            <a:r>
              <a:rPr lang="en-US" dirty="0" smtClean="0"/>
              <a:t> + 2,961 </a:t>
            </a:r>
            <a:r>
              <a:rPr lang="en-US" dirty="0" err="1" smtClean="0"/>
              <a:t>bp</a:t>
            </a:r>
            <a:r>
              <a:rPr lang="en-US" dirty="0"/>
              <a:t> </a:t>
            </a:r>
            <a:r>
              <a:rPr lang="en-US" dirty="0" smtClean="0"/>
              <a:t>= 5,067 </a:t>
            </a:r>
            <a:r>
              <a:rPr lang="en-US" dirty="0" err="1" smtClean="0"/>
              <a:t>bp</a:t>
            </a:r>
            <a:endParaRPr lang="en-US" dirty="0" smtClean="0"/>
          </a:p>
          <a:p>
            <a:r>
              <a:rPr lang="en-US" dirty="0" smtClean="0"/>
              <a:t>DNA C = 2,795 </a:t>
            </a:r>
            <a:r>
              <a:rPr lang="en-US" dirty="0" err="1" smtClean="0"/>
              <a:t>bp</a:t>
            </a:r>
            <a:r>
              <a:rPr lang="en-US" dirty="0" smtClean="0"/>
              <a:t> + 2,961 </a:t>
            </a:r>
            <a:r>
              <a:rPr lang="en-US" dirty="0" err="1" smtClean="0"/>
              <a:t>bp</a:t>
            </a:r>
            <a:r>
              <a:rPr lang="en-US" dirty="0" smtClean="0"/>
              <a:t> = 5,756 </a:t>
            </a:r>
            <a:r>
              <a:rPr lang="en-US" dirty="0" err="1" smtClean="0"/>
              <a:t>bp</a:t>
            </a:r>
            <a:endParaRPr lang="en-US" dirty="0" smtClean="0"/>
          </a:p>
          <a:p>
            <a:r>
              <a:rPr lang="en-US" dirty="0" smtClean="0"/>
              <a:t>DNA D = 8,287 </a:t>
            </a:r>
            <a:r>
              <a:rPr lang="en-US" dirty="0" err="1" smtClean="0"/>
              <a:t>bp</a:t>
            </a:r>
            <a:r>
              <a:rPr lang="en-US" dirty="0" smtClean="0"/>
              <a:t> + 2,961 </a:t>
            </a:r>
            <a:r>
              <a:rPr lang="en-US" dirty="0" err="1" smtClean="0"/>
              <a:t>bp</a:t>
            </a:r>
            <a:r>
              <a:rPr lang="en-US" dirty="0" smtClean="0"/>
              <a:t> = 11,248 </a:t>
            </a:r>
            <a:r>
              <a:rPr lang="en-US" dirty="0" err="1" smtClean="0"/>
              <a:t>bp</a:t>
            </a:r>
            <a:endParaRPr lang="en-US" dirty="0" smtClean="0"/>
          </a:p>
          <a:p>
            <a:r>
              <a:rPr lang="en-US" dirty="0" smtClean="0"/>
              <a:t>DNA E = 1,937 </a:t>
            </a:r>
            <a:r>
              <a:rPr lang="en-US" dirty="0" err="1" smtClean="0"/>
              <a:t>bp</a:t>
            </a:r>
            <a:r>
              <a:rPr lang="en-US" dirty="0" smtClean="0"/>
              <a:t> + 2,961 </a:t>
            </a:r>
            <a:r>
              <a:rPr lang="en-US" dirty="0" err="1" smtClean="0"/>
              <a:t>bp</a:t>
            </a:r>
            <a:r>
              <a:rPr lang="en-US" dirty="0" smtClean="0"/>
              <a:t> = 4,898 </a:t>
            </a:r>
            <a:r>
              <a:rPr lang="en-US" dirty="0" err="1" smtClean="0"/>
              <a:t>bp</a:t>
            </a:r>
            <a:endParaRPr lang="en-US" dirty="0" smtClean="0"/>
          </a:p>
          <a:p>
            <a:r>
              <a:rPr lang="en-US" dirty="0" smtClean="0"/>
              <a:t>DNA F = 8,221 </a:t>
            </a:r>
            <a:r>
              <a:rPr lang="en-US" dirty="0" err="1" smtClean="0"/>
              <a:t>bp</a:t>
            </a:r>
            <a:r>
              <a:rPr lang="en-US" dirty="0" smtClean="0"/>
              <a:t> + 2,961 </a:t>
            </a:r>
            <a:r>
              <a:rPr lang="en-US" dirty="0" err="1" smtClean="0"/>
              <a:t>bp</a:t>
            </a:r>
            <a:r>
              <a:rPr lang="en-US" dirty="0" smtClean="0"/>
              <a:t> = 11,182</a:t>
            </a:r>
            <a:endParaRPr lang="en-US" dirty="0"/>
          </a:p>
        </p:txBody>
      </p:sp>
    </p:spTree>
    <p:extLst>
      <p:ext uri="{BB962C8B-B14F-4D97-AF65-F5344CB8AC3E}">
        <p14:creationId xmlns:p14="http://schemas.microsoft.com/office/powerpoint/2010/main" val="381785713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3 at 9.54.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654" y="401668"/>
            <a:ext cx="4823340" cy="5943600"/>
          </a:xfrm>
          <a:prstGeom prst="rect">
            <a:avLst/>
          </a:prstGeom>
        </p:spPr>
      </p:pic>
      <p:sp>
        <p:nvSpPr>
          <p:cNvPr id="5" name="Oval 4"/>
          <p:cNvSpPr/>
          <p:nvPr/>
        </p:nvSpPr>
        <p:spPr>
          <a:xfrm>
            <a:off x="6265875" y="14371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51185" y="28429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84603" y="3812289"/>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519050" y="1303500"/>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504360" y="1171796"/>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506379" y="1056804"/>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642070" y="2178500"/>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644089" y="3484028"/>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8233" y="1056805"/>
            <a:ext cx="4803143" cy="1446550"/>
          </a:xfrm>
          <a:prstGeom prst="rect">
            <a:avLst/>
          </a:prstGeom>
          <a:noFill/>
        </p:spPr>
        <p:txBody>
          <a:bodyPr wrap="none" rtlCol="0">
            <a:spAutoFit/>
          </a:bodyPr>
          <a:lstStyle/>
          <a:p>
            <a:r>
              <a:rPr lang="en-US" sz="4400" dirty="0" smtClean="0"/>
              <a:t>Key is the molecular</a:t>
            </a:r>
          </a:p>
          <a:p>
            <a:r>
              <a:rPr lang="en-US" sz="4400" dirty="0"/>
              <a:t>w</a:t>
            </a:r>
            <a:r>
              <a:rPr lang="en-US" sz="4400" dirty="0" smtClean="0"/>
              <a:t>eight ladder</a:t>
            </a:r>
            <a:endParaRPr lang="en-US" sz="4400" dirty="0"/>
          </a:p>
        </p:txBody>
      </p:sp>
    </p:spTree>
    <p:extLst>
      <p:ext uri="{BB962C8B-B14F-4D97-AF65-F5344CB8AC3E}">
        <p14:creationId xmlns:p14="http://schemas.microsoft.com/office/powerpoint/2010/main" val="38596917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l_Digest_2009_Wed_0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Tree>
    <p:extLst>
      <p:ext uri="{BB962C8B-B14F-4D97-AF65-F5344CB8AC3E}">
        <p14:creationId xmlns:p14="http://schemas.microsoft.com/office/powerpoint/2010/main" val="181330394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436" y="3484602"/>
            <a:ext cx="4429352" cy="3163824"/>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2648086819"/>
              </p:ext>
            </p:extLst>
          </p:nvPr>
        </p:nvGraphicFramePr>
        <p:xfrm>
          <a:off x="134138" y="605382"/>
          <a:ext cx="5626100" cy="1651000"/>
        </p:xfrm>
        <a:graphic>
          <a:graphicData uri="http://schemas.openxmlformats.org/presentationml/2006/ole">
            <mc:AlternateContent xmlns:mc="http://schemas.openxmlformats.org/markup-compatibility/2006">
              <mc:Choice xmlns:v="urn:schemas-microsoft-com:vml" Requires="v">
                <p:oleObj spid="_x0000_s1034" name="Document" r:id="rId5" imgW="5626100" imgH="1651000" progId="Word.Document.12">
                  <p:embed/>
                </p:oleObj>
              </mc:Choice>
              <mc:Fallback>
                <p:oleObj name="Document" r:id="rId5" imgW="5626100" imgH="1651000" progId="Word.Document.12">
                  <p:embed/>
                  <p:pic>
                    <p:nvPicPr>
                      <p:cNvPr id="0" name=""/>
                      <p:cNvPicPr/>
                      <p:nvPr/>
                    </p:nvPicPr>
                    <p:blipFill>
                      <a:blip r:embed="rId6"/>
                      <a:stretch>
                        <a:fillRect/>
                      </a:stretch>
                    </p:blipFill>
                    <p:spPr>
                      <a:xfrm>
                        <a:off x="134138" y="605382"/>
                        <a:ext cx="5626100" cy="1651000"/>
                      </a:xfrm>
                      <a:prstGeom prst="rect">
                        <a:avLst/>
                      </a:prstGeom>
                    </p:spPr>
                  </p:pic>
                </p:oleObj>
              </mc:Fallback>
            </mc:AlternateContent>
          </a:graphicData>
        </a:graphic>
      </p:graphicFrame>
      <p:cxnSp>
        <p:nvCxnSpPr>
          <p:cNvPr id="4" name="Straight Arrow Connector 3"/>
          <p:cNvCxnSpPr/>
          <p:nvPr/>
        </p:nvCxnSpPr>
        <p:spPr>
          <a:xfrm>
            <a:off x="2545322" y="2161397"/>
            <a:ext cx="0" cy="1320212"/>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2857343" y="2203521"/>
            <a:ext cx="541209" cy="1015663"/>
          </a:xfrm>
          <a:prstGeom prst="rect">
            <a:avLst/>
          </a:prstGeom>
          <a:noFill/>
        </p:spPr>
        <p:txBody>
          <a:bodyPr wrap="none" rtlCol="0">
            <a:spAutoFit/>
          </a:bodyPr>
          <a:lstStyle/>
          <a:p>
            <a:r>
              <a:rPr lang="en-US" sz="6000" dirty="0" smtClean="0">
                <a:solidFill>
                  <a:srgbClr val="FF0000"/>
                </a:solidFill>
              </a:rPr>
              <a:t>?</a:t>
            </a:r>
            <a:endParaRPr lang="en-US" sz="6000" dirty="0">
              <a:solidFill>
                <a:srgbClr val="FF0000"/>
              </a:solidFill>
            </a:endParaRPr>
          </a:p>
        </p:txBody>
      </p:sp>
      <p:sp>
        <p:nvSpPr>
          <p:cNvPr id="7" name="TextBox 6"/>
          <p:cNvSpPr txBox="1"/>
          <p:nvPr/>
        </p:nvSpPr>
        <p:spPr>
          <a:xfrm>
            <a:off x="5415900" y="1419216"/>
            <a:ext cx="3241618" cy="3416320"/>
          </a:xfrm>
          <a:prstGeom prst="rect">
            <a:avLst/>
          </a:prstGeom>
          <a:noFill/>
        </p:spPr>
        <p:txBody>
          <a:bodyPr wrap="none" rtlCol="0">
            <a:spAutoFit/>
          </a:bodyPr>
          <a:lstStyle/>
          <a:p>
            <a:r>
              <a:rPr lang="en-US" sz="3600" dirty="0" smtClean="0"/>
              <a:t>Can use the</a:t>
            </a:r>
          </a:p>
          <a:p>
            <a:r>
              <a:rPr lang="en-US" sz="3600" dirty="0" smtClean="0"/>
              <a:t>predicted</a:t>
            </a:r>
          </a:p>
          <a:p>
            <a:r>
              <a:rPr lang="en-US" sz="3600" dirty="0" smtClean="0"/>
              <a:t>pattern of</a:t>
            </a:r>
          </a:p>
          <a:p>
            <a:r>
              <a:rPr lang="en-US" sz="3600" dirty="0"/>
              <a:t>b</a:t>
            </a:r>
            <a:r>
              <a:rPr lang="en-US" sz="3600" dirty="0" smtClean="0"/>
              <a:t>ands to</a:t>
            </a:r>
          </a:p>
          <a:p>
            <a:r>
              <a:rPr lang="en-US" sz="3600" dirty="0" smtClean="0"/>
              <a:t>match protocols</a:t>
            </a:r>
          </a:p>
          <a:p>
            <a:r>
              <a:rPr lang="en-US" sz="3600" dirty="0"/>
              <a:t>t</a:t>
            </a:r>
            <a:r>
              <a:rPr lang="en-US" sz="3600" dirty="0" smtClean="0"/>
              <a:t>o gels. </a:t>
            </a:r>
            <a:endParaRPr lang="en-US" sz="3600" dirty="0"/>
          </a:p>
        </p:txBody>
      </p:sp>
    </p:spTree>
    <p:extLst>
      <p:ext uri="{BB962C8B-B14F-4D97-AF65-F5344CB8AC3E}">
        <p14:creationId xmlns:p14="http://schemas.microsoft.com/office/powerpoint/2010/main" val="29276039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62000" y="-203200"/>
            <a:ext cx="7620000" cy="72644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 now—time for some challenges!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7006286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
        <p:nvSpPr>
          <p:cNvPr id="3" name="TextBox 2"/>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4" name="TextBox 3"/>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5" name="TextBox 4"/>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sp>
        <p:nvSpPr>
          <p:cNvPr id="6" name="TextBox 5"/>
          <p:cNvSpPr txBox="1"/>
          <p:nvPr/>
        </p:nvSpPr>
        <p:spPr>
          <a:xfrm>
            <a:off x="3598492" y="473878"/>
            <a:ext cx="392656" cy="584776"/>
          </a:xfrm>
          <a:prstGeom prst="rect">
            <a:avLst/>
          </a:prstGeom>
          <a:noFill/>
        </p:spPr>
        <p:txBody>
          <a:bodyPr wrap="none" rtlCol="0">
            <a:spAutoFit/>
          </a:bodyPr>
          <a:lstStyle/>
          <a:p>
            <a:r>
              <a:rPr lang="en-US" sz="3200" dirty="0">
                <a:solidFill>
                  <a:srgbClr val="FFFF00"/>
                </a:solidFill>
              </a:rPr>
              <a:t>4</a:t>
            </a:r>
          </a:p>
        </p:txBody>
      </p:sp>
      <p:sp>
        <p:nvSpPr>
          <p:cNvPr id="7" name="TextBox 6"/>
          <p:cNvSpPr txBox="1"/>
          <p:nvPr/>
        </p:nvSpPr>
        <p:spPr>
          <a:xfrm>
            <a:off x="4419252" y="475870"/>
            <a:ext cx="392656" cy="584776"/>
          </a:xfrm>
          <a:prstGeom prst="rect">
            <a:avLst/>
          </a:prstGeom>
          <a:noFill/>
        </p:spPr>
        <p:txBody>
          <a:bodyPr wrap="none" rtlCol="0">
            <a:spAutoFit/>
          </a:bodyPr>
          <a:lstStyle/>
          <a:p>
            <a:r>
              <a:rPr lang="en-US" sz="3200" dirty="0" smtClean="0">
                <a:solidFill>
                  <a:srgbClr val="FFFF00"/>
                </a:solidFill>
              </a:rPr>
              <a:t>5</a:t>
            </a:r>
            <a:endParaRPr lang="en-US" sz="3200" dirty="0">
              <a:solidFill>
                <a:srgbClr val="FFFF00"/>
              </a:solidFill>
            </a:endParaRPr>
          </a:p>
        </p:txBody>
      </p:sp>
      <p:sp>
        <p:nvSpPr>
          <p:cNvPr id="11" name="TextBox 10"/>
          <p:cNvSpPr txBox="1"/>
          <p:nvPr/>
        </p:nvSpPr>
        <p:spPr>
          <a:xfrm>
            <a:off x="3911925" y="3419030"/>
            <a:ext cx="3682017" cy="461665"/>
          </a:xfrm>
          <a:prstGeom prst="rect">
            <a:avLst/>
          </a:prstGeom>
          <a:noFill/>
        </p:spPr>
        <p:txBody>
          <a:bodyPr wrap="none" rtlCol="0">
            <a:spAutoFit/>
          </a:bodyPr>
          <a:lstStyle/>
          <a:p>
            <a:r>
              <a:rPr lang="en-US" sz="2400" dirty="0" smtClean="0">
                <a:solidFill>
                  <a:srgbClr val="FFFF00"/>
                </a:solidFill>
              </a:rPr>
              <a:t>What’s up with lanes 4 &amp; 5?</a:t>
            </a:r>
          </a:p>
        </p:txBody>
      </p:sp>
    </p:spTree>
    <p:extLst>
      <p:ext uri="{BB962C8B-B14F-4D97-AF65-F5344CB8AC3E}">
        <p14:creationId xmlns:p14="http://schemas.microsoft.com/office/powerpoint/2010/main" val="383489943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
        <p:nvSpPr>
          <p:cNvPr id="3" name="TextBox 2"/>
          <p:cNvSpPr txBox="1"/>
          <p:nvPr/>
        </p:nvSpPr>
        <p:spPr>
          <a:xfrm>
            <a:off x="4862319" y="1019404"/>
            <a:ext cx="4183958" cy="830997"/>
          </a:xfrm>
          <a:prstGeom prst="rect">
            <a:avLst/>
          </a:prstGeom>
          <a:noFill/>
        </p:spPr>
        <p:txBody>
          <a:bodyPr wrap="none" rtlCol="0">
            <a:spAutoFit/>
          </a:bodyPr>
          <a:lstStyle/>
          <a:p>
            <a:r>
              <a:rPr lang="en-US" sz="2400" dirty="0" smtClean="0">
                <a:solidFill>
                  <a:srgbClr val="FFFF00"/>
                </a:solidFill>
              </a:rPr>
              <a:t>What’s wrong with this picture?</a:t>
            </a:r>
          </a:p>
          <a:p>
            <a:r>
              <a:rPr lang="en-US" sz="2400" dirty="0" smtClean="0">
                <a:solidFill>
                  <a:srgbClr val="FFFF00"/>
                </a:solidFill>
              </a:rPr>
              <a:t>Note lanes 2-5</a:t>
            </a:r>
            <a:endParaRPr lang="en-US" sz="2400" dirty="0">
              <a:solidFill>
                <a:srgbClr val="FFFF00"/>
              </a:solidFill>
            </a:endParaRPr>
          </a:p>
        </p:txBody>
      </p:sp>
      <p:sp>
        <p:nvSpPr>
          <p:cNvPr id="4" name="TextBox 3"/>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5" name="TextBox 4"/>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6" name="TextBox 5"/>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sp>
        <p:nvSpPr>
          <p:cNvPr id="8" name="TextBox 7"/>
          <p:cNvSpPr txBox="1"/>
          <p:nvPr/>
        </p:nvSpPr>
        <p:spPr>
          <a:xfrm>
            <a:off x="3598492" y="473878"/>
            <a:ext cx="392656" cy="584776"/>
          </a:xfrm>
          <a:prstGeom prst="rect">
            <a:avLst/>
          </a:prstGeom>
          <a:noFill/>
        </p:spPr>
        <p:txBody>
          <a:bodyPr wrap="none" rtlCol="0">
            <a:spAutoFit/>
          </a:bodyPr>
          <a:lstStyle/>
          <a:p>
            <a:r>
              <a:rPr lang="en-US" sz="3200" dirty="0">
                <a:solidFill>
                  <a:srgbClr val="FFFF00"/>
                </a:solidFill>
              </a:rPr>
              <a:t>4</a:t>
            </a:r>
          </a:p>
        </p:txBody>
      </p:sp>
      <p:sp>
        <p:nvSpPr>
          <p:cNvPr id="9" name="TextBox 8"/>
          <p:cNvSpPr txBox="1"/>
          <p:nvPr/>
        </p:nvSpPr>
        <p:spPr>
          <a:xfrm>
            <a:off x="4369125" y="475870"/>
            <a:ext cx="392656" cy="584776"/>
          </a:xfrm>
          <a:prstGeom prst="rect">
            <a:avLst/>
          </a:prstGeom>
          <a:noFill/>
        </p:spPr>
        <p:txBody>
          <a:bodyPr wrap="none" rtlCol="0">
            <a:spAutoFit/>
          </a:bodyPr>
          <a:lstStyle/>
          <a:p>
            <a:r>
              <a:rPr lang="en-US" sz="3200" dirty="0" smtClean="0">
                <a:solidFill>
                  <a:srgbClr val="FFFF00"/>
                </a:solidFill>
              </a:rPr>
              <a:t>5</a:t>
            </a:r>
            <a:endParaRPr lang="en-US" sz="3200" dirty="0">
              <a:solidFill>
                <a:srgbClr val="FFFF00"/>
              </a:solidFill>
            </a:endParaRPr>
          </a:p>
        </p:txBody>
      </p:sp>
    </p:spTree>
    <p:extLst>
      <p:ext uri="{BB962C8B-B14F-4D97-AF65-F5344CB8AC3E}">
        <p14:creationId xmlns:p14="http://schemas.microsoft.com/office/powerpoint/2010/main" val="387629445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1-20 at 4.53.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1689100"/>
            <a:ext cx="7518400" cy="3467100"/>
          </a:xfrm>
          <a:prstGeom prst="rect">
            <a:avLst/>
          </a:prstGeom>
        </p:spPr>
      </p:pic>
      <p:sp>
        <p:nvSpPr>
          <p:cNvPr id="3" name="Oval 2"/>
          <p:cNvSpPr/>
          <p:nvPr/>
        </p:nvSpPr>
        <p:spPr>
          <a:xfrm>
            <a:off x="1662121" y="2352913"/>
            <a:ext cx="1736823" cy="128850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474052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0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
        <p:nvSpPr>
          <p:cNvPr id="3" name="TextBox 2"/>
          <p:cNvSpPr txBox="1"/>
          <p:nvPr/>
        </p:nvSpPr>
        <p:spPr>
          <a:xfrm>
            <a:off x="4862319" y="1019404"/>
            <a:ext cx="4183958" cy="830997"/>
          </a:xfrm>
          <a:prstGeom prst="rect">
            <a:avLst/>
          </a:prstGeom>
          <a:noFill/>
        </p:spPr>
        <p:txBody>
          <a:bodyPr wrap="none" rtlCol="0">
            <a:spAutoFit/>
          </a:bodyPr>
          <a:lstStyle/>
          <a:p>
            <a:r>
              <a:rPr lang="en-US" sz="2400" dirty="0" smtClean="0">
                <a:solidFill>
                  <a:srgbClr val="FFFF00"/>
                </a:solidFill>
              </a:rPr>
              <a:t>What’s wrong with this picture?</a:t>
            </a:r>
          </a:p>
          <a:p>
            <a:r>
              <a:rPr lang="en-US" sz="2400" dirty="0" smtClean="0">
                <a:solidFill>
                  <a:srgbClr val="FFFF00"/>
                </a:solidFill>
              </a:rPr>
              <a:t>Note lanes 2-5</a:t>
            </a:r>
            <a:endParaRPr lang="en-US" sz="2400" dirty="0">
              <a:solidFill>
                <a:srgbClr val="FFFF00"/>
              </a:solidFill>
            </a:endParaRPr>
          </a:p>
        </p:txBody>
      </p:sp>
      <p:sp>
        <p:nvSpPr>
          <p:cNvPr id="4" name="TextBox 3"/>
          <p:cNvSpPr txBox="1"/>
          <p:nvPr/>
        </p:nvSpPr>
        <p:spPr>
          <a:xfrm>
            <a:off x="1269884" y="451190"/>
            <a:ext cx="392656" cy="584776"/>
          </a:xfrm>
          <a:prstGeom prst="rect">
            <a:avLst/>
          </a:prstGeom>
          <a:noFill/>
        </p:spPr>
        <p:txBody>
          <a:bodyPr wrap="none" rtlCol="0">
            <a:spAutoFit/>
          </a:bodyPr>
          <a:lstStyle/>
          <a:p>
            <a:r>
              <a:rPr lang="en-US" sz="3200" dirty="0" smtClean="0">
                <a:solidFill>
                  <a:srgbClr val="FFFF00"/>
                </a:solidFill>
              </a:rPr>
              <a:t>1</a:t>
            </a:r>
            <a:endParaRPr lang="en-US" sz="3200" dirty="0">
              <a:solidFill>
                <a:srgbClr val="FFFF00"/>
              </a:solidFill>
            </a:endParaRPr>
          </a:p>
        </p:txBody>
      </p:sp>
      <p:sp>
        <p:nvSpPr>
          <p:cNvPr id="5" name="TextBox 4"/>
          <p:cNvSpPr txBox="1"/>
          <p:nvPr/>
        </p:nvSpPr>
        <p:spPr>
          <a:xfrm>
            <a:off x="2007099" y="469894"/>
            <a:ext cx="392656" cy="584776"/>
          </a:xfrm>
          <a:prstGeom prst="rect">
            <a:avLst/>
          </a:prstGeom>
          <a:noFill/>
        </p:spPr>
        <p:txBody>
          <a:bodyPr wrap="none" rtlCol="0">
            <a:spAutoFit/>
          </a:bodyPr>
          <a:lstStyle/>
          <a:p>
            <a:r>
              <a:rPr lang="en-US" sz="3200" dirty="0" smtClean="0">
                <a:solidFill>
                  <a:srgbClr val="FFFF00"/>
                </a:solidFill>
              </a:rPr>
              <a:t>2</a:t>
            </a:r>
            <a:endParaRPr lang="en-US" sz="3200" dirty="0">
              <a:solidFill>
                <a:srgbClr val="FFFF00"/>
              </a:solidFill>
            </a:endParaRPr>
          </a:p>
        </p:txBody>
      </p:sp>
      <p:sp>
        <p:nvSpPr>
          <p:cNvPr id="6" name="TextBox 5"/>
          <p:cNvSpPr txBox="1"/>
          <p:nvPr/>
        </p:nvSpPr>
        <p:spPr>
          <a:xfrm>
            <a:off x="2761023" y="471886"/>
            <a:ext cx="392656" cy="584776"/>
          </a:xfrm>
          <a:prstGeom prst="rect">
            <a:avLst/>
          </a:prstGeom>
          <a:noFill/>
        </p:spPr>
        <p:txBody>
          <a:bodyPr wrap="none" rtlCol="0">
            <a:spAutoFit/>
          </a:bodyPr>
          <a:lstStyle/>
          <a:p>
            <a:r>
              <a:rPr lang="en-US" sz="3200" dirty="0" smtClean="0">
                <a:solidFill>
                  <a:srgbClr val="FFFF00"/>
                </a:solidFill>
              </a:rPr>
              <a:t>3</a:t>
            </a:r>
            <a:endParaRPr lang="en-US" sz="3200" dirty="0">
              <a:solidFill>
                <a:srgbClr val="FFFF00"/>
              </a:solidFill>
            </a:endParaRPr>
          </a:p>
        </p:txBody>
      </p:sp>
      <p:sp>
        <p:nvSpPr>
          <p:cNvPr id="8" name="TextBox 7"/>
          <p:cNvSpPr txBox="1"/>
          <p:nvPr/>
        </p:nvSpPr>
        <p:spPr>
          <a:xfrm>
            <a:off x="3598492" y="473878"/>
            <a:ext cx="392656" cy="584776"/>
          </a:xfrm>
          <a:prstGeom prst="rect">
            <a:avLst/>
          </a:prstGeom>
          <a:noFill/>
        </p:spPr>
        <p:txBody>
          <a:bodyPr wrap="none" rtlCol="0">
            <a:spAutoFit/>
          </a:bodyPr>
          <a:lstStyle/>
          <a:p>
            <a:r>
              <a:rPr lang="en-US" sz="3200" dirty="0">
                <a:solidFill>
                  <a:srgbClr val="FFFF00"/>
                </a:solidFill>
              </a:rPr>
              <a:t>4</a:t>
            </a:r>
          </a:p>
        </p:txBody>
      </p:sp>
      <p:sp>
        <p:nvSpPr>
          <p:cNvPr id="9" name="TextBox 8"/>
          <p:cNvSpPr txBox="1"/>
          <p:nvPr/>
        </p:nvSpPr>
        <p:spPr>
          <a:xfrm>
            <a:off x="4369125" y="475870"/>
            <a:ext cx="392656" cy="584776"/>
          </a:xfrm>
          <a:prstGeom prst="rect">
            <a:avLst/>
          </a:prstGeom>
          <a:noFill/>
        </p:spPr>
        <p:txBody>
          <a:bodyPr wrap="none" rtlCol="0">
            <a:spAutoFit/>
          </a:bodyPr>
          <a:lstStyle/>
          <a:p>
            <a:r>
              <a:rPr lang="en-US" sz="3200" dirty="0" smtClean="0">
                <a:solidFill>
                  <a:srgbClr val="FFFF00"/>
                </a:solidFill>
              </a:rPr>
              <a:t>5</a:t>
            </a:r>
            <a:endParaRPr lang="en-US" sz="3200" dirty="0">
              <a:solidFill>
                <a:srgbClr val="FFFF00"/>
              </a:solidFill>
            </a:endParaRPr>
          </a:p>
        </p:txBody>
      </p:sp>
    </p:spTree>
    <p:extLst>
      <p:ext uri="{BB962C8B-B14F-4D97-AF65-F5344CB8AC3E}">
        <p14:creationId xmlns:p14="http://schemas.microsoft.com/office/powerpoint/2010/main" val="294160662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el_Digest_2009_Wed_0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sp>
        <p:nvSpPr>
          <p:cNvPr id="4" name="TextBox 3"/>
          <p:cNvSpPr txBox="1"/>
          <p:nvPr/>
        </p:nvSpPr>
        <p:spPr>
          <a:xfrm>
            <a:off x="4862319" y="1019404"/>
            <a:ext cx="4183958" cy="830997"/>
          </a:xfrm>
          <a:prstGeom prst="rect">
            <a:avLst/>
          </a:prstGeom>
          <a:noFill/>
        </p:spPr>
        <p:txBody>
          <a:bodyPr wrap="none" rtlCol="0">
            <a:spAutoFit/>
          </a:bodyPr>
          <a:lstStyle/>
          <a:p>
            <a:r>
              <a:rPr lang="en-US" sz="2400" dirty="0" smtClean="0">
                <a:solidFill>
                  <a:srgbClr val="FFFF00"/>
                </a:solidFill>
              </a:rPr>
              <a:t>What’s wrong with this picture?</a:t>
            </a:r>
          </a:p>
          <a:p>
            <a:r>
              <a:rPr lang="en-US" sz="2400" dirty="0" smtClean="0">
                <a:solidFill>
                  <a:srgbClr val="FFFF00"/>
                </a:solidFill>
              </a:rPr>
              <a:t>Note lanes 2-5</a:t>
            </a:r>
            <a:endParaRPr lang="en-US" sz="2400" dirty="0">
              <a:solidFill>
                <a:srgbClr val="FFFF00"/>
              </a:solidFill>
            </a:endParaRPr>
          </a:p>
        </p:txBody>
      </p:sp>
    </p:spTree>
    <p:extLst>
      <p:ext uri="{BB962C8B-B14F-4D97-AF65-F5344CB8AC3E}">
        <p14:creationId xmlns:p14="http://schemas.microsoft.com/office/powerpoint/2010/main" val="3581971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1) Learned how to use the molecular weight ladder.</a:t>
            </a:r>
          </a:p>
          <a:p>
            <a:r>
              <a:rPr lang="en-US" dirty="0" smtClean="0"/>
              <a:t>2) Learned to discriminate high molecular weight forms such as </a:t>
            </a:r>
            <a:r>
              <a:rPr lang="en-US" dirty="0" err="1" smtClean="0"/>
              <a:t>concatamers</a:t>
            </a:r>
            <a:r>
              <a:rPr lang="en-US" dirty="0" smtClean="0"/>
              <a:t>.</a:t>
            </a:r>
          </a:p>
          <a:p>
            <a:r>
              <a:rPr lang="en-US" dirty="0" smtClean="0"/>
              <a:t> 3) Learned why plasmid cut and uncut as well as </a:t>
            </a:r>
            <a:r>
              <a:rPr lang="en-US" dirty="0" err="1" smtClean="0"/>
              <a:t>plasmid+insert</a:t>
            </a:r>
            <a:r>
              <a:rPr lang="en-US" dirty="0" smtClean="0"/>
              <a:t> cut and uncut are included in digests as controls.</a:t>
            </a:r>
          </a:p>
          <a:p>
            <a:r>
              <a:rPr lang="en-US" dirty="0" smtClean="0"/>
              <a:t>4) Began to learn how to spot and explain unexpected data—including high mw bands, undigested DNA, and </a:t>
            </a:r>
            <a:r>
              <a:rPr lang="en-US" smtClean="0"/>
              <a:t>human error</a:t>
            </a:r>
            <a:endParaRPr lang="en-US" dirty="0"/>
          </a:p>
        </p:txBody>
      </p:sp>
    </p:spTree>
    <p:extLst>
      <p:ext uri="{BB962C8B-B14F-4D97-AF65-F5344CB8AC3E}">
        <p14:creationId xmlns:p14="http://schemas.microsoft.com/office/powerpoint/2010/main" val="229763753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7000" y="-8732"/>
            <a:ext cx="8890000" cy="90043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Gel Scramble Lecture 2</a:t>
            </a:r>
            <a:br>
              <a:rPr lang="en-US" dirty="0" smtClean="0"/>
            </a:br>
            <a:r>
              <a:rPr lang="en-US" dirty="0" smtClean="0"/>
              <a:t>How to read a gel</a:t>
            </a:r>
            <a:endParaRPr lang="en-US" dirty="0"/>
          </a:p>
        </p:txBody>
      </p:sp>
      <p:sp>
        <p:nvSpPr>
          <p:cNvPr id="3" name="Subtitle 2"/>
          <p:cNvSpPr>
            <a:spLocks noGrp="1"/>
          </p:cNvSpPr>
          <p:nvPr>
            <p:ph type="subTitle" idx="1"/>
          </p:nvPr>
        </p:nvSpPr>
        <p:spPr/>
        <p:txBody>
          <a:bodyPr/>
          <a:lstStyle/>
          <a:p>
            <a:r>
              <a:rPr lang="en-US" dirty="0" smtClean="0"/>
              <a:t>Copyright William Grisham, Ph.D.</a:t>
            </a:r>
          </a:p>
          <a:p>
            <a:r>
              <a:rPr lang="en-US" dirty="0" smtClean="0"/>
              <a:t>2014 </a:t>
            </a:r>
            <a:endParaRPr lang="en-US" dirty="0"/>
          </a:p>
        </p:txBody>
      </p:sp>
    </p:spTree>
    <p:extLst>
      <p:ext uri="{BB962C8B-B14F-4D97-AF65-F5344CB8AC3E}">
        <p14:creationId xmlns:p14="http://schemas.microsoft.com/office/powerpoint/2010/main" val="52035828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3 at 9.54.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654" y="401668"/>
            <a:ext cx="4823340" cy="5943600"/>
          </a:xfrm>
          <a:prstGeom prst="rect">
            <a:avLst/>
          </a:prstGeom>
        </p:spPr>
      </p:pic>
      <p:sp>
        <p:nvSpPr>
          <p:cNvPr id="5" name="Oval 4"/>
          <p:cNvSpPr/>
          <p:nvPr/>
        </p:nvSpPr>
        <p:spPr>
          <a:xfrm>
            <a:off x="6265875" y="14371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51185" y="28429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84603" y="3812289"/>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519050" y="1303500"/>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504360" y="1171796"/>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506379" y="1056804"/>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642070" y="2178500"/>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644089" y="3484028"/>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8233" y="1056805"/>
            <a:ext cx="4803143" cy="1446550"/>
          </a:xfrm>
          <a:prstGeom prst="rect">
            <a:avLst/>
          </a:prstGeom>
          <a:noFill/>
        </p:spPr>
        <p:txBody>
          <a:bodyPr wrap="none" rtlCol="0">
            <a:spAutoFit/>
          </a:bodyPr>
          <a:lstStyle/>
          <a:p>
            <a:r>
              <a:rPr lang="en-US" sz="4400" dirty="0" smtClean="0"/>
              <a:t>Key is the molecular</a:t>
            </a:r>
          </a:p>
          <a:p>
            <a:r>
              <a:rPr lang="en-US" sz="4400" dirty="0"/>
              <a:t>w</a:t>
            </a:r>
            <a:r>
              <a:rPr lang="en-US" sz="4400" dirty="0" smtClean="0"/>
              <a:t>eight ladder</a:t>
            </a:r>
            <a:endParaRPr lang="en-US" sz="4400" dirty="0"/>
          </a:p>
        </p:txBody>
      </p:sp>
    </p:spTree>
    <p:extLst>
      <p:ext uri="{BB962C8B-B14F-4D97-AF65-F5344CB8AC3E}">
        <p14:creationId xmlns:p14="http://schemas.microsoft.com/office/powerpoint/2010/main" val="3092432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3 at 9.54.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654" y="401668"/>
            <a:ext cx="4823340" cy="5943600"/>
          </a:xfrm>
          <a:prstGeom prst="rect">
            <a:avLst/>
          </a:prstGeom>
        </p:spPr>
      </p:pic>
      <p:sp>
        <p:nvSpPr>
          <p:cNvPr id="5" name="Oval 4"/>
          <p:cNvSpPr/>
          <p:nvPr/>
        </p:nvSpPr>
        <p:spPr>
          <a:xfrm>
            <a:off x="6265875" y="14371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51185" y="28429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84603" y="3812289"/>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519050" y="1303500"/>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504360" y="1171796"/>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506379" y="1056804"/>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642070" y="2178500"/>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644089" y="3484028"/>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618233" y="1056805"/>
            <a:ext cx="4319061" cy="2123658"/>
          </a:xfrm>
          <a:prstGeom prst="rect">
            <a:avLst/>
          </a:prstGeom>
          <a:noFill/>
        </p:spPr>
        <p:txBody>
          <a:bodyPr wrap="none" rtlCol="0">
            <a:spAutoFit/>
          </a:bodyPr>
          <a:lstStyle/>
          <a:p>
            <a:r>
              <a:rPr lang="en-US" sz="4400" dirty="0" smtClean="0"/>
              <a:t>Smaller molecular </a:t>
            </a:r>
          </a:p>
          <a:p>
            <a:r>
              <a:rPr lang="en-US" sz="4400" dirty="0"/>
              <a:t>w</a:t>
            </a:r>
            <a:r>
              <a:rPr lang="en-US" sz="4400" dirty="0" smtClean="0"/>
              <a:t>eights migrate </a:t>
            </a:r>
          </a:p>
          <a:p>
            <a:r>
              <a:rPr lang="en-US" sz="4400" dirty="0" smtClean="0"/>
              <a:t>Further on gel</a:t>
            </a:r>
          </a:p>
        </p:txBody>
      </p:sp>
    </p:spTree>
    <p:extLst>
      <p:ext uri="{BB962C8B-B14F-4D97-AF65-F5344CB8AC3E}">
        <p14:creationId xmlns:p14="http://schemas.microsoft.com/office/powerpoint/2010/main" val="94900036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el_Digest_2009_Wed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0" y="254000"/>
            <a:ext cx="8890000" cy="6350000"/>
          </a:xfrm>
          <a:prstGeom prst="rect">
            <a:avLst/>
          </a:prstGeom>
        </p:spPr>
      </p:pic>
      <p:cxnSp>
        <p:nvCxnSpPr>
          <p:cNvPr id="4" name="Straight Arrow Connector 3"/>
          <p:cNvCxnSpPr/>
          <p:nvPr/>
        </p:nvCxnSpPr>
        <p:spPr>
          <a:xfrm>
            <a:off x="1436974" y="635039"/>
            <a:ext cx="0" cy="1320212"/>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a:off x="8540318" y="536759"/>
            <a:ext cx="0" cy="1320212"/>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6" name="Oval 5"/>
          <p:cNvSpPr/>
          <p:nvPr/>
        </p:nvSpPr>
        <p:spPr>
          <a:xfrm>
            <a:off x="7836522" y="2974655"/>
            <a:ext cx="1264024" cy="31756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854178" y="3076961"/>
            <a:ext cx="1334701"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720506" y="386351"/>
            <a:ext cx="0" cy="1320212"/>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9" name="Oval 8"/>
          <p:cNvSpPr/>
          <p:nvPr/>
        </p:nvSpPr>
        <p:spPr>
          <a:xfrm>
            <a:off x="872906" y="4950697"/>
            <a:ext cx="1334701"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p:cNvSpPr/>
          <p:nvPr/>
        </p:nvSpPr>
        <p:spPr>
          <a:xfrm>
            <a:off x="7988922" y="4814967"/>
            <a:ext cx="1264024" cy="31756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8007650" y="5819679"/>
            <a:ext cx="1264024" cy="31756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839489" y="6020223"/>
            <a:ext cx="1264024" cy="317561"/>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7057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4-01-13 at 9.54.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4654" y="401668"/>
            <a:ext cx="4823340" cy="5943600"/>
          </a:xfrm>
          <a:prstGeom prst="rect">
            <a:avLst/>
          </a:prstGeom>
        </p:spPr>
      </p:pic>
      <p:sp>
        <p:nvSpPr>
          <p:cNvPr id="5" name="Oval 4"/>
          <p:cNvSpPr/>
          <p:nvPr/>
        </p:nvSpPr>
        <p:spPr>
          <a:xfrm>
            <a:off x="6265875" y="14371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6251185" y="2842993"/>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6284603" y="3812289"/>
            <a:ext cx="1520519" cy="317519"/>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a:off x="7519050" y="1303500"/>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504360" y="1171796"/>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a:off x="7506379" y="1056804"/>
            <a:ext cx="1119503" cy="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7642070" y="2178500"/>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644089" y="3484028"/>
            <a:ext cx="1119503" cy="1"/>
          </a:xfrm>
          <a:prstGeom prst="straightConnector1">
            <a:avLst/>
          </a:prstGeom>
          <a:ln w="762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334180" y="1056805"/>
            <a:ext cx="5334889" cy="2800767"/>
          </a:xfrm>
          <a:prstGeom prst="rect">
            <a:avLst/>
          </a:prstGeom>
          <a:noFill/>
        </p:spPr>
        <p:txBody>
          <a:bodyPr wrap="none" rtlCol="0">
            <a:spAutoFit/>
          </a:bodyPr>
          <a:lstStyle/>
          <a:p>
            <a:r>
              <a:rPr lang="en-US" sz="4400" dirty="0" smtClean="0"/>
              <a:t>Can plot the migration </a:t>
            </a:r>
          </a:p>
          <a:p>
            <a:r>
              <a:rPr lang="en-US" sz="4400" dirty="0"/>
              <a:t>a</a:t>
            </a:r>
            <a:r>
              <a:rPr lang="en-US" sz="4400" dirty="0" smtClean="0"/>
              <a:t>s a function of </a:t>
            </a:r>
          </a:p>
          <a:p>
            <a:r>
              <a:rPr lang="en-US" sz="4400" dirty="0" err="1"/>
              <a:t>k</a:t>
            </a:r>
            <a:r>
              <a:rPr lang="en-US" sz="4400" dirty="0" err="1" smtClean="0"/>
              <a:t>ilobases</a:t>
            </a:r>
            <a:r>
              <a:rPr lang="en-US" sz="4400" dirty="0" smtClean="0"/>
              <a:t> if use the</a:t>
            </a:r>
          </a:p>
          <a:p>
            <a:r>
              <a:rPr lang="en-US" sz="4400" dirty="0" smtClean="0"/>
              <a:t>Ruler. </a:t>
            </a:r>
          </a:p>
        </p:txBody>
      </p:sp>
    </p:spTree>
    <p:extLst>
      <p:ext uri="{BB962C8B-B14F-4D97-AF65-F5344CB8AC3E}">
        <p14:creationId xmlns:p14="http://schemas.microsoft.com/office/powerpoint/2010/main" val="424642515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652</TotalTime>
  <Words>740</Words>
  <Application>Microsoft Macintosh PowerPoint</Application>
  <PresentationFormat>On-screen Show (4:3)</PresentationFormat>
  <Paragraphs>136</Paragraphs>
  <Slides>36</Slides>
  <Notes>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Document</vt:lpstr>
      <vt:lpstr>Our Proteins</vt:lpstr>
      <vt:lpstr>Jagged Protein</vt:lpstr>
      <vt:lpstr>PowerPoint Presentation</vt:lpstr>
      <vt:lpstr>PowerPoint Presentation</vt:lpstr>
      <vt:lpstr>Gel Scramble Lecture 2 How to read a gel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would we put in lanes 1-4?</vt:lpstr>
      <vt:lpstr>PowerPoint Presentation</vt:lpstr>
      <vt:lpstr>How to match protocols to gels</vt:lpstr>
      <vt:lpstr>Separating on basis of insert size</vt:lpstr>
      <vt:lpstr>PowerPoint Presentation</vt:lpstr>
      <vt:lpstr>PowerPoint Presentation</vt:lpstr>
      <vt:lpstr>PowerPoint Presentation</vt:lpstr>
      <vt:lpstr>…and now—time for some challenges!</vt:lpstr>
      <vt:lpstr>PowerPoint Presentation</vt:lpstr>
      <vt:lpstr>PowerPoint Presentation</vt:lpstr>
      <vt:lpstr>PowerPoint Presentation</vt:lpstr>
      <vt:lpstr>PowerPoint Presentation</vt:lpstr>
      <vt:lpstr>PowerPoint Presentation</vt:lpstr>
      <vt:lpstr>Summary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Gel Scramble Lecture 2 How to read a gel</dc:title>
  <dc:creator>psychology UCLA</dc:creator>
  <cp:lastModifiedBy>psychology UCLA</cp:lastModifiedBy>
  <cp:revision>32</cp:revision>
  <dcterms:created xsi:type="dcterms:W3CDTF">2014-01-21T22:16:07Z</dcterms:created>
  <dcterms:modified xsi:type="dcterms:W3CDTF">2014-07-03T03:58:56Z</dcterms:modified>
</cp:coreProperties>
</file>