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282" r:id="rId3"/>
    <p:sldId id="269" r:id="rId4"/>
    <p:sldId id="314" r:id="rId5"/>
    <p:sldId id="315" r:id="rId6"/>
    <p:sldId id="318" r:id="rId7"/>
    <p:sldId id="316" r:id="rId8"/>
    <p:sldId id="273" r:id="rId9"/>
    <p:sldId id="268" r:id="rId10"/>
    <p:sldId id="317" r:id="rId11"/>
    <p:sldId id="270" r:id="rId12"/>
    <p:sldId id="274" r:id="rId13"/>
    <p:sldId id="304" r:id="rId14"/>
    <p:sldId id="288" r:id="rId15"/>
    <p:sldId id="266" r:id="rId16"/>
    <p:sldId id="305" r:id="rId17"/>
    <p:sldId id="275" r:id="rId18"/>
    <p:sldId id="306" r:id="rId19"/>
    <p:sldId id="277" r:id="rId20"/>
    <p:sldId id="307" r:id="rId21"/>
    <p:sldId id="308" r:id="rId22"/>
    <p:sldId id="278" r:id="rId23"/>
    <p:sldId id="303" r:id="rId24"/>
    <p:sldId id="309" r:id="rId25"/>
    <p:sldId id="281" r:id="rId26"/>
    <p:sldId id="310" r:id="rId27"/>
    <p:sldId id="311" r:id="rId28"/>
    <p:sldId id="312" r:id="rId29"/>
    <p:sldId id="286" r:id="rId30"/>
    <p:sldId id="285" r:id="rId31"/>
    <p:sldId id="313" r:id="rId32"/>
    <p:sldId id="319" r:id="rId33"/>
    <p:sldId id="320" r:id="rId34"/>
    <p:sldId id="29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99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183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2ABF4-717E-9848-9B71-6E8C2F997DB2}" type="datetimeFigureOut">
              <a:rPr lang="en-US" smtClean="0"/>
              <a:t>1/27/14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5EEEC-2B5A-6D46-A28F-52CE95255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hyperlink" Target="http://www.bio.davidson.edu/Courses/Molbio/MolStudents/spring2003/Keogh/plasmids.html%23basicplasm" TargetMode="Externa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Relationship Id="rId3" Type="http://schemas.openxmlformats.org/officeDocument/2006/relationships/hyperlink" Target="http://rncnyc2004.blogspot.com/2007/12/direct-evidence-that-bioclocks-work-by.ht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</a:t>
            </a:r>
          </a:p>
          <a:p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http://www.bio.davidson.edu/Courses/Molbio/MolStudents/spring2003/Keogh/plasmids.html#basicplasm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57E2-F163-9746-9A7C-3AFD691E4C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24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Left image from </a:t>
            </a:r>
            <a:r>
              <a:rPr lang="en-US" sz="1200" i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http://rncnyc2004.blogspot.com/2007/12/direct-evidence-that-bioclocks-work-by.html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>
                <a:effectLst/>
              </a:rPr>
              <a:t>Right image from http://bitesizebio.s3.amazonaws.com/content/uploads/2011/04/EtBr-Rest-Enz_353x200.jpg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9B8E-11D6-3F41-A4C9-666000C403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1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8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2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6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9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7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7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4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21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01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2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0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58DBD-0B09-ED4A-AFA3-5A0D0741E91E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68187-B5CA-4847-9020-E2BA6F7E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7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Unexplained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Grisham, Ph.D.</a:t>
            </a:r>
          </a:p>
          <a:p>
            <a:r>
              <a:rPr lang="en-US" dirty="0" smtClean="0"/>
              <a:t>Copyright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4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r>
              <a:rPr lang="en-US" dirty="0" smtClean="0"/>
              <a:t>2) Used the wrong DNA—used plasmid+ insert instead of insert alone—note </a:t>
            </a:r>
            <a:r>
              <a:rPr lang="en-US" smtClean="0"/>
              <a:t>which lanes.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1024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Wed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6807" y="3092218"/>
            <a:ext cx="4183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What’s wrong with this picture?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Note lanes 6,7, &amp; 8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9884" y="45119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1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7099" y="46989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2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1023" y="471886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3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8492" y="473878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69125" y="47587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5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0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Wed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4826" y="3024844"/>
            <a:ext cx="3574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Partial digest lanes 6,7, &amp; 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9884" y="45119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1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7099" y="46989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2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1023" y="471886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3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8492" y="473878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69125" y="47587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5</a:t>
            </a:r>
            <a:endParaRPr lang="en-US" sz="3200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129663" y="701886"/>
            <a:ext cx="0" cy="1303500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033968" y="703878"/>
            <a:ext cx="0" cy="1303500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201" y="687166"/>
            <a:ext cx="0" cy="1303500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72922" y="49457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6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91663" y="477862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7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8878" y="496566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8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99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</a:p>
          <a:p>
            <a:r>
              <a:rPr lang="en-US" dirty="0"/>
              <a:t>2</a:t>
            </a:r>
            <a:r>
              <a:rPr lang="en-US" dirty="0" smtClean="0"/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</p:txBody>
      </p:sp>
    </p:spTree>
    <p:extLst>
      <p:ext uri="{BB962C8B-B14F-4D97-AF65-F5344CB8AC3E}">
        <p14:creationId xmlns:p14="http://schemas.microsoft.com/office/powerpoint/2010/main" val="3108342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Tues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06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Tues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12700" y="818866"/>
            <a:ext cx="2465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Look Ma, no DNA!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78012" y="668462"/>
            <a:ext cx="0" cy="1303500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587905" y="818866"/>
            <a:ext cx="0" cy="1305496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747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</a:p>
          <a:p>
            <a:r>
              <a:rPr lang="en-US" dirty="0">
                <a:solidFill>
                  <a:srgbClr val="A6A6A6"/>
                </a:solidFill>
              </a:rPr>
              <a:t>2</a:t>
            </a:r>
            <a:r>
              <a:rPr lang="en-US" dirty="0" smtClean="0">
                <a:solidFill>
                  <a:srgbClr val="A6A6A6"/>
                </a:solidFill>
              </a:rPr>
              <a:t>) Used the wrong DNA—used plasmid+ insert instead of insert alone.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3)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artial digest—bands equal to the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plasmid+insert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when there should be none.  </a:t>
            </a:r>
          </a:p>
          <a:p>
            <a:r>
              <a:rPr lang="en-US" dirty="0" smtClean="0"/>
              <a:t>4) </a:t>
            </a:r>
            <a:r>
              <a:rPr lang="en-US" dirty="0"/>
              <a:t>L</a:t>
            </a:r>
            <a:r>
              <a:rPr lang="en-US" dirty="0" smtClean="0"/>
              <a:t>eft out DNA</a:t>
            </a:r>
          </a:p>
        </p:txBody>
      </p:sp>
    </p:spTree>
    <p:extLst>
      <p:ext uri="{BB962C8B-B14F-4D97-AF65-F5344CB8AC3E}">
        <p14:creationId xmlns:p14="http://schemas.microsoft.com/office/powerpoint/2010/main" val="3613308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Tues_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07620" y="3676618"/>
            <a:ext cx="334568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Double digest.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Was this DNA digested at</a:t>
            </a:r>
          </a:p>
          <a:p>
            <a:r>
              <a:rPr lang="en-US" sz="2400" dirty="0">
                <a:solidFill>
                  <a:srgbClr val="FFFF00"/>
                </a:solidFill>
              </a:rPr>
              <a:t>a</a:t>
            </a:r>
            <a:r>
              <a:rPr lang="en-US" sz="2400" dirty="0" smtClean="0">
                <a:solidFill>
                  <a:srgbClr val="FFFF00"/>
                </a:solidFill>
              </a:rPr>
              <a:t>ll? 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800563" y="601614"/>
            <a:ext cx="0" cy="1303500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83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</a:p>
          <a:p>
            <a:r>
              <a:rPr lang="en-US" dirty="0">
                <a:solidFill>
                  <a:srgbClr val="A6A6A6"/>
                </a:solidFill>
              </a:rPr>
              <a:t>2</a:t>
            </a:r>
            <a:r>
              <a:rPr lang="en-US" dirty="0" smtClean="0">
                <a:solidFill>
                  <a:srgbClr val="A6A6A6"/>
                </a:solidFill>
              </a:rPr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4) </a:t>
            </a:r>
            <a:r>
              <a:rPr lang="en-US" dirty="0">
                <a:solidFill>
                  <a:srgbClr val="A6A6A6"/>
                </a:solidFill>
              </a:rPr>
              <a:t>L</a:t>
            </a:r>
            <a:r>
              <a:rPr lang="en-US" dirty="0" smtClean="0">
                <a:solidFill>
                  <a:srgbClr val="A6A6A6"/>
                </a:solidFill>
              </a:rPr>
              <a:t>eft out DNA</a:t>
            </a:r>
          </a:p>
          <a:p>
            <a:r>
              <a:rPr lang="en-US" dirty="0" smtClean="0"/>
              <a:t>5) Left out enzyme.</a:t>
            </a:r>
          </a:p>
        </p:txBody>
      </p:sp>
    </p:spTree>
    <p:extLst>
      <p:ext uri="{BB962C8B-B14F-4D97-AF65-F5344CB8AC3E}">
        <p14:creationId xmlns:p14="http://schemas.microsoft.com/office/powerpoint/2010/main" val="183820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l_Digest_2009_Tues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5432446" y="1215675"/>
            <a:ext cx="549376" cy="43876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432444" y="1215675"/>
            <a:ext cx="2" cy="43876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82573" y="1180259"/>
            <a:ext cx="1919514" cy="50760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561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Wonky bands—really doesn’t make sense?</a:t>
            </a:r>
          </a:p>
          <a:p>
            <a:r>
              <a:rPr lang="en-US" dirty="0" smtClean="0"/>
              <a:t>Check your numbers—get TA or Dr. 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22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l_Digest_2009_Tues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80044" y="685170"/>
            <a:ext cx="2287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Overloaded DNA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32446" y="1215675"/>
            <a:ext cx="549376" cy="43876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432444" y="1215675"/>
            <a:ext cx="2" cy="43876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82573" y="1180259"/>
            <a:ext cx="1919514" cy="50760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288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4)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eft out DNA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5) Left out enzyme</a:t>
            </a:r>
          </a:p>
          <a:p>
            <a:r>
              <a:rPr lang="en-US" dirty="0" smtClean="0"/>
              <a:t>6) Overloaded DNA</a:t>
            </a:r>
          </a:p>
        </p:txBody>
      </p:sp>
    </p:spTree>
    <p:extLst>
      <p:ext uri="{BB962C8B-B14F-4D97-AF65-F5344CB8AC3E}">
        <p14:creationId xmlns:p14="http://schemas.microsoft.com/office/powerpoint/2010/main" val="458585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dnesday Group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0"/>
            <a:ext cx="908027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583" y="718594"/>
            <a:ext cx="4497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Ignore everything above the wells.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6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dnesday Group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0"/>
            <a:ext cx="908027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583" y="718594"/>
            <a:ext cx="4497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Ignore everything above the wells.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25599" y="1838241"/>
            <a:ext cx="0" cy="1654443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76983" y="4480786"/>
            <a:ext cx="40425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Should be linearized plasmid—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Matches lane 6. 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515989" y="1823521"/>
            <a:ext cx="0" cy="1654443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618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r>
              <a:rPr lang="en-US" dirty="0">
                <a:solidFill>
                  <a:srgbClr val="A6A6A6"/>
                </a:solidFill>
              </a:rPr>
              <a:t>2</a:t>
            </a:r>
            <a:r>
              <a:rPr lang="en-US" dirty="0" smtClean="0">
                <a:solidFill>
                  <a:srgbClr val="A6A6A6"/>
                </a:solidFill>
              </a:rPr>
              <a:t>) Used the wrong DNA—used plasmid+ insert instead of insert alone.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3) </a:t>
            </a:r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dirty="0" smtClean="0">
                <a:solidFill>
                  <a:srgbClr val="A6A6A6"/>
                </a:solidFill>
              </a:rPr>
              <a:t>artial digest—bands equal to the </a:t>
            </a:r>
            <a:r>
              <a:rPr lang="en-US" dirty="0" err="1" smtClean="0">
                <a:solidFill>
                  <a:srgbClr val="A6A6A6"/>
                </a:solidFill>
              </a:rPr>
              <a:t>plasmid+insert</a:t>
            </a:r>
            <a:r>
              <a:rPr lang="en-US" dirty="0" smtClean="0">
                <a:solidFill>
                  <a:srgbClr val="A6A6A6"/>
                </a:solidFill>
              </a:rPr>
              <a:t> when there should be none.  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4) </a:t>
            </a:r>
            <a:r>
              <a:rPr lang="en-US" dirty="0">
                <a:solidFill>
                  <a:srgbClr val="A6A6A6"/>
                </a:solidFill>
              </a:rPr>
              <a:t>L</a:t>
            </a:r>
            <a:r>
              <a:rPr lang="en-US" dirty="0" smtClean="0">
                <a:solidFill>
                  <a:srgbClr val="A6A6A6"/>
                </a:solidFill>
              </a:rPr>
              <a:t>eft out DNA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5) Left out enzyme</a:t>
            </a:r>
          </a:p>
          <a:p>
            <a:r>
              <a:rPr lang="en-US" dirty="0" smtClean="0">
                <a:solidFill>
                  <a:srgbClr val="A6A6A6"/>
                </a:solidFill>
              </a:rPr>
              <a:t>6) Overloaded DNA</a:t>
            </a:r>
          </a:p>
          <a:p>
            <a:r>
              <a:rPr lang="en-US" dirty="0" smtClean="0"/>
              <a:t>7) Humanoid error—swap? Sequel? Wrong reaction in the lane(s)</a:t>
            </a:r>
          </a:p>
        </p:txBody>
      </p:sp>
    </p:spTree>
    <p:extLst>
      <p:ext uri="{BB962C8B-B14F-4D97-AF65-F5344CB8AC3E}">
        <p14:creationId xmlns:p14="http://schemas.microsoft.com/office/powerpoint/2010/main" val="168257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dnesday Group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0"/>
            <a:ext cx="908027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583" y="718594"/>
            <a:ext cx="4497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Ignore everything above the wells.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983" y="4480786"/>
            <a:ext cx="38880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Small band below 300 </a:t>
            </a:r>
            <a:r>
              <a:rPr lang="en-US" sz="2400" dirty="0" err="1" smtClean="0">
                <a:solidFill>
                  <a:srgbClr val="FFFF00"/>
                </a:solidFill>
              </a:rPr>
              <a:t>bp</a:t>
            </a:r>
            <a:r>
              <a:rPr lang="en-US" sz="2400" dirty="0" smtClean="0">
                <a:solidFill>
                  <a:srgbClr val="FFFF00"/>
                </a:solidFill>
              </a:rPr>
              <a:t> was 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predicted in lane 9. 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1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dnesday Group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0"/>
            <a:ext cx="908027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583" y="718594"/>
            <a:ext cx="4497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Ignore everything above the wells.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983" y="4480786"/>
            <a:ext cx="38880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Small band below 300 </a:t>
            </a:r>
            <a:r>
              <a:rPr lang="en-US" sz="2400" dirty="0" err="1" smtClean="0">
                <a:solidFill>
                  <a:srgbClr val="FFFF00"/>
                </a:solidFill>
              </a:rPr>
              <a:t>bp</a:t>
            </a:r>
            <a:r>
              <a:rPr lang="en-US" sz="2400" dirty="0" smtClean="0">
                <a:solidFill>
                  <a:srgbClr val="FFFF00"/>
                </a:solidFill>
              </a:rPr>
              <a:t> was </a:t>
            </a:r>
          </a:p>
          <a:p>
            <a:r>
              <a:rPr lang="en-US" sz="2400" dirty="0">
                <a:solidFill>
                  <a:srgbClr val="FFFF00"/>
                </a:solidFill>
              </a:rPr>
              <a:t>p</a:t>
            </a:r>
            <a:r>
              <a:rPr lang="en-US" sz="2400" dirty="0" smtClean="0">
                <a:solidFill>
                  <a:srgbClr val="FFFF00"/>
                </a:solidFill>
              </a:rPr>
              <a:t>redicted—ran off gel. 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587905" y="3160481"/>
            <a:ext cx="34424" cy="2721983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853230" y="5681925"/>
            <a:ext cx="885577" cy="4512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69913" y="5619194"/>
            <a:ext cx="104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500 </a:t>
            </a:r>
            <a:r>
              <a:rPr lang="en-US" sz="2400" dirty="0" err="1" smtClean="0">
                <a:solidFill>
                  <a:srgbClr val="FFFF00"/>
                </a:solidFill>
              </a:rPr>
              <a:t>bp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89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r>
              <a:rPr lang="en-US" dirty="0">
                <a:solidFill>
                  <a:srgbClr val="7F7F7F"/>
                </a:solidFill>
              </a:rPr>
              <a:t>2</a:t>
            </a:r>
            <a:r>
              <a:rPr lang="en-US" dirty="0" smtClean="0">
                <a:solidFill>
                  <a:srgbClr val="7F7F7F"/>
                </a:solidFill>
              </a:rPr>
              <a:t>) Used the wrong DNA—used plasmid+ insert instead of insert alone.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3) </a:t>
            </a:r>
            <a:r>
              <a:rPr lang="en-US" dirty="0">
                <a:solidFill>
                  <a:srgbClr val="7F7F7F"/>
                </a:solidFill>
              </a:rPr>
              <a:t>P</a:t>
            </a:r>
            <a:r>
              <a:rPr lang="en-US" dirty="0" smtClean="0">
                <a:solidFill>
                  <a:srgbClr val="7F7F7F"/>
                </a:solidFill>
              </a:rPr>
              <a:t>artial digest—bands equal to the </a:t>
            </a:r>
            <a:r>
              <a:rPr lang="en-US" dirty="0" err="1" smtClean="0">
                <a:solidFill>
                  <a:srgbClr val="7F7F7F"/>
                </a:solidFill>
              </a:rPr>
              <a:t>plasmid+insert</a:t>
            </a:r>
            <a:r>
              <a:rPr lang="en-US" dirty="0" smtClean="0">
                <a:solidFill>
                  <a:srgbClr val="7F7F7F"/>
                </a:solidFill>
              </a:rPr>
              <a:t> when there should be none.  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4) </a:t>
            </a:r>
            <a:r>
              <a:rPr lang="en-US" dirty="0">
                <a:solidFill>
                  <a:srgbClr val="7F7F7F"/>
                </a:solidFill>
              </a:rPr>
              <a:t>L</a:t>
            </a:r>
            <a:r>
              <a:rPr lang="en-US" dirty="0" smtClean="0">
                <a:solidFill>
                  <a:srgbClr val="7F7F7F"/>
                </a:solidFill>
              </a:rPr>
              <a:t>eft out DNA</a:t>
            </a:r>
          </a:p>
          <a:p>
            <a:r>
              <a:rPr lang="en-US" dirty="0" smtClean="0"/>
              <a:t>5) Left out enzyme--possibly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6) Overloaded DNA</a:t>
            </a:r>
          </a:p>
          <a:p>
            <a:r>
              <a:rPr lang="en-US" dirty="0" smtClean="0"/>
              <a:t>7) Humanoid error—swap? Sequel? Wrong reaction in the lane(s)</a:t>
            </a:r>
          </a:p>
          <a:p>
            <a:r>
              <a:rPr lang="en-US" dirty="0" smtClean="0"/>
              <a:t>8) Small bands may run off gel—check ladder to be sure.</a:t>
            </a:r>
          </a:p>
        </p:txBody>
      </p:sp>
    </p:spTree>
    <p:extLst>
      <p:ext uri="{BB962C8B-B14F-4D97-AF65-F5344CB8AC3E}">
        <p14:creationId xmlns:p14="http://schemas.microsoft.com/office/powerpoint/2010/main" val="99093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MW Ladder is Your Friend</a:t>
            </a:r>
            <a:endParaRPr lang="en-US" dirty="0"/>
          </a:p>
        </p:txBody>
      </p:sp>
      <p:pic>
        <p:nvPicPr>
          <p:cNvPr id="5" name="Picture 4" descr="Screen Shot 2014-01-13 at 9.54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500" y="1787608"/>
            <a:ext cx="3937000" cy="485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21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l_Digest_2009_Wed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5288517" y="268965"/>
            <a:ext cx="0" cy="1654443"/>
          </a:xfrm>
          <a:prstGeom prst="straightConnector1">
            <a:avLst/>
          </a:prstGeom>
          <a:ln w="76200" cmpd="sng"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88339" y="4723548"/>
            <a:ext cx="6040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DNA sequence in Lane 6 predicts another large</a:t>
            </a:r>
          </a:p>
          <a:p>
            <a:r>
              <a:rPr lang="en-US" sz="2400" dirty="0">
                <a:solidFill>
                  <a:srgbClr val="FFFF00"/>
                </a:solidFill>
              </a:rPr>
              <a:t>b</a:t>
            </a:r>
            <a:r>
              <a:rPr lang="en-US" sz="2400" dirty="0" smtClean="0">
                <a:solidFill>
                  <a:srgbClr val="FFFF00"/>
                </a:solidFill>
              </a:rPr>
              <a:t>and—enzyme IS present. 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646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01-20 at 4.53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1689100"/>
            <a:ext cx="7518400" cy="34671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662121" y="2352913"/>
            <a:ext cx="1736823" cy="12885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67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Methylated sites</a:t>
            </a:r>
          </a:p>
          <a:p>
            <a:pPr lvl="1"/>
            <a:r>
              <a:rPr lang="en-US" dirty="0" smtClean="0"/>
              <a:t>Might predict a band due but due to methylation, there is no cut.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60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r>
              <a:rPr lang="en-US" dirty="0">
                <a:solidFill>
                  <a:srgbClr val="7F7F7F"/>
                </a:solidFill>
              </a:rPr>
              <a:t>2</a:t>
            </a:r>
            <a:r>
              <a:rPr lang="en-US" dirty="0" smtClean="0">
                <a:solidFill>
                  <a:srgbClr val="7F7F7F"/>
                </a:solidFill>
              </a:rPr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4) </a:t>
            </a:r>
            <a:r>
              <a:rPr lang="en-US" dirty="0">
                <a:solidFill>
                  <a:srgbClr val="7F7F7F"/>
                </a:solidFill>
              </a:rPr>
              <a:t>L</a:t>
            </a:r>
            <a:r>
              <a:rPr lang="en-US" dirty="0" smtClean="0">
                <a:solidFill>
                  <a:srgbClr val="7F7F7F"/>
                </a:solidFill>
              </a:rPr>
              <a:t>eft out DNA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5) Left out enzyme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6) Overloaded DNA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7) Humanoid error—swap? Sequel? Wrong reaction in the lane(s)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8) Small bands may run off gel—check ladder to be sure.</a:t>
            </a:r>
          </a:p>
          <a:p>
            <a:r>
              <a:rPr lang="en-US" dirty="0" smtClean="0"/>
              <a:t>9) Methylation prevents cuts with enzyme—changes pattern of bands. </a:t>
            </a:r>
          </a:p>
        </p:txBody>
      </p:sp>
    </p:spTree>
    <p:extLst>
      <p:ext uri="{BB962C8B-B14F-4D97-AF65-F5344CB8AC3E}">
        <p14:creationId xmlns:p14="http://schemas.microsoft.com/office/powerpoint/2010/main" val="4233310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1) </a:t>
            </a:r>
            <a:r>
              <a:rPr lang="en-US" dirty="0"/>
              <a:t>High molecular weight forms </a:t>
            </a:r>
            <a:endParaRPr lang="en-US" dirty="0" smtClean="0"/>
          </a:p>
          <a:p>
            <a:r>
              <a:rPr lang="en-US" dirty="0"/>
              <a:t>2</a:t>
            </a:r>
            <a:r>
              <a:rPr lang="en-US" dirty="0" smtClean="0"/>
              <a:t>) Used the wrong DNA—used plasmid+ insert instead of insert alone.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artial digest—bands equal to the </a:t>
            </a:r>
            <a:r>
              <a:rPr lang="en-US" dirty="0" err="1" smtClean="0"/>
              <a:t>plasmid+insert</a:t>
            </a:r>
            <a:r>
              <a:rPr lang="en-US" dirty="0" smtClean="0"/>
              <a:t> when there should be none.  </a:t>
            </a:r>
          </a:p>
          <a:p>
            <a:r>
              <a:rPr lang="en-US" dirty="0" smtClean="0"/>
              <a:t>4) </a:t>
            </a:r>
            <a:r>
              <a:rPr lang="en-US" dirty="0"/>
              <a:t>L</a:t>
            </a:r>
            <a:r>
              <a:rPr lang="en-US" dirty="0" smtClean="0"/>
              <a:t>eft out DNA</a:t>
            </a:r>
          </a:p>
          <a:p>
            <a:r>
              <a:rPr lang="en-US" dirty="0" smtClean="0"/>
              <a:t>5) Left out enzyme</a:t>
            </a:r>
          </a:p>
          <a:p>
            <a:r>
              <a:rPr lang="en-US" dirty="0" smtClean="0"/>
              <a:t>6) Overloaded DNA</a:t>
            </a:r>
          </a:p>
          <a:p>
            <a:r>
              <a:rPr lang="en-US" dirty="0" smtClean="0"/>
              <a:t>7) Humanoid error—swap? Sequel? Wrong reaction in the lane(s)</a:t>
            </a:r>
          </a:p>
          <a:p>
            <a:r>
              <a:rPr lang="en-US" dirty="0" smtClean="0"/>
              <a:t>8) Small bands may run off gel—check ladder to be sure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a small band expected, maybe left out enzyme</a:t>
            </a:r>
            <a:endParaRPr lang="en-US" dirty="0" smtClean="0"/>
          </a:p>
          <a:p>
            <a:r>
              <a:rPr lang="en-US" dirty="0" smtClean="0"/>
              <a:t>9) Methylation prevents cuts with enzyme—changes pattern of bands. </a:t>
            </a:r>
          </a:p>
        </p:txBody>
      </p:sp>
    </p:spTree>
    <p:extLst>
      <p:ext uri="{BB962C8B-B14F-4D97-AF65-F5344CB8AC3E}">
        <p14:creationId xmlns:p14="http://schemas.microsoft.com/office/powerpoint/2010/main" val="2305099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Pedagogical Goals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Enhanced critical thinking skills</a:t>
            </a:r>
          </a:p>
          <a:p>
            <a:r>
              <a:rPr lang="en-US" dirty="0" smtClean="0"/>
              <a:t>2) Dealing with unexpected data</a:t>
            </a:r>
          </a:p>
          <a:p>
            <a:pPr lvl="1"/>
            <a:r>
              <a:rPr lang="en-US" dirty="0" smtClean="0"/>
              <a:t>50% of ALL experiments in science don’t “work”</a:t>
            </a:r>
          </a:p>
          <a:p>
            <a:pPr lvl="1"/>
            <a:r>
              <a:rPr lang="en-US" dirty="0" smtClean="0"/>
              <a:t>Having strategies to deal with unexpected data are important</a:t>
            </a:r>
          </a:p>
          <a:p>
            <a:pPr lvl="2"/>
            <a:r>
              <a:rPr lang="en-US" dirty="0" smtClean="0"/>
              <a:t>Unexpected data can reveal important discoveries</a:t>
            </a:r>
          </a:p>
          <a:p>
            <a:pPr lvl="2"/>
            <a:r>
              <a:rPr lang="en-US" dirty="0" smtClean="0"/>
              <a:t>Need to rule out alternative explanations first</a:t>
            </a:r>
          </a:p>
          <a:p>
            <a:pPr lvl="2"/>
            <a:r>
              <a:rPr lang="en-US" dirty="0" smtClean="0"/>
              <a:t>Explaining unexpected data can lead to good troubleshooting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423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068" y="441573"/>
            <a:ext cx="5943600" cy="59436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V="1">
            <a:off x="5848150" y="1320212"/>
            <a:ext cx="0" cy="3676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831441" y="785443"/>
            <a:ext cx="95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8287 </a:t>
            </a:r>
            <a:r>
              <a:rPr lang="en-US" dirty="0" err="1" smtClean="0">
                <a:solidFill>
                  <a:srgbClr val="FF6600"/>
                </a:solidFill>
              </a:rPr>
              <a:t>Bp</a:t>
            </a:r>
            <a:endParaRPr lang="en-US" dirty="0">
              <a:solidFill>
                <a:srgbClr val="FF66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733768" y="5417605"/>
            <a:ext cx="3241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24035" y="5291920"/>
            <a:ext cx="4966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2795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03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0"/>
            <a:ext cx="805507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15353" y="1053778"/>
            <a:ext cx="20050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2961 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Bp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170180" y="4697993"/>
            <a:ext cx="768614" cy="26738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85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05" y="1790700"/>
            <a:ext cx="3581400" cy="3263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6016" y="2159000"/>
            <a:ext cx="44831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270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Wed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03864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69884" y="45119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1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7099" y="46989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2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61023" y="471886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3</a:t>
            </a:r>
            <a:endParaRPr lang="en-US" sz="3200" dirty="0">
              <a:solidFill>
                <a:srgbClr val="FFFF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479510" y="3308873"/>
            <a:ext cx="898248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13182" y="3459276"/>
            <a:ext cx="2041131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Should be  </a:t>
            </a:r>
            <a:r>
              <a:rPr lang="en-US" dirty="0">
                <a:solidFill>
                  <a:srgbClr val="FF0000"/>
                </a:solidFill>
              </a:rPr>
              <a:t>2961  </a:t>
            </a:r>
            <a:r>
              <a:rPr lang="en-US" dirty="0" err="1">
                <a:solidFill>
                  <a:srgbClr val="FF0000"/>
                </a:solidFill>
              </a:rPr>
              <a:t>Bp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136212" y="3024790"/>
            <a:ext cx="737215" cy="30079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73427" y="3024790"/>
            <a:ext cx="770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3.0 Kb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474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el_Digest_2009_Wed_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2319" y="526496"/>
            <a:ext cx="3906689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solidFill>
                <a:srgbClr val="FFFF00"/>
              </a:solidFill>
            </a:endParaRPr>
          </a:p>
          <a:p>
            <a:r>
              <a:rPr lang="en-US" sz="2400" dirty="0" smtClean="0">
                <a:solidFill>
                  <a:srgbClr val="FFFF00"/>
                </a:solidFill>
              </a:rPr>
              <a:t>Note lanes 2-5—this is mostly 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As it should be.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498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Unexpected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</a:t>
            </a:r>
            <a:r>
              <a:rPr lang="en-US" dirty="0"/>
              <a:t>High molecular weight forms lanes 2 &amp; 4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254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el_Digest_2009_Wed_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254000"/>
            <a:ext cx="8890000" cy="635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62319" y="1019404"/>
            <a:ext cx="41839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What’s wrong with this picture?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Note lanes 2-5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9884" y="45119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1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7099" y="469894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2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1023" y="471886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3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8492" y="473878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69125" y="47587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5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0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997</Words>
  <Application>Microsoft Macintosh PowerPoint</Application>
  <PresentationFormat>On-screen Show (4:3)</PresentationFormat>
  <Paragraphs>141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Unexplained data</vt:lpstr>
      <vt:lpstr>First Step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Unexpected data</vt:lpstr>
      <vt:lpstr>PowerPoint Presentation</vt:lpstr>
      <vt:lpstr>Unexpected data</vt:lpstr>
      <vt:lpstr>PowerPoint Presentation</vt:lpstr>
      <vt:lpstr>PowerPoint Presentation</vt:lpstr>
      <vt:lpstr>Unexpected data</vt:lpstr>
      <vt:lpstr>PowerPoint Presentation</vt:lpstr>
      <vt:lpstr>PowerPoint Presentation</vt:lpstr>
      <vt:lpstr>Unexpected data</vt:lpstr>
      <vt:lpstr>PowerPoint Presentation</vt:lpstr>
      <vt:lpstr>Unexpected data</vt:lpstr>
      <vt:lpstr>PowerPoint Presentation</vt:lpstr>
      <vt:lpstr>PowerPoint Presentation</vt:lpstr>
      <vt:lpstr>Unexpected data</vt:lpstr>
      <vt:lpstr>PowerPoint Presentation</vt:lpstr>
      <vt:lpstr>PowerPoint Presentation</vt:lpstr>
      <vt:lpstr>Unexpected data</vt:lpstr>
      <vt:lpstr>PowerPoint Presentation</vt:lpstr>
      <vt:lpstr>PowerPoint Presentation</vt:lpstr>
      <vt:lpstr>Unexpected data</vt:lpstr>
      <vt:lpstr>The MW Ladder is Your Friend</vt:lpstr>
      <vt:lpstr>PowerPoint Presentation</vt:lpstr>
      <vt:lpstr>Unexpected Data</vt:lpstr>
      <vt:lpstr>Unexpected data</vt:lpstr>
      <vt:lpstr>Unexpected data</vt:lpstr>
      <vt:lpstr>Pedagogical Goals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psychology UCLA</dc:creator>
  <cp:lastModifiedBy>psychology UCLA</cp:lastModifiedBy>
  <cp:revision>36</cp:revision>
  <dcterms:created xsi:type="dcterms:W3CDTF">2014-01-22T16:08:17Z</dcterms:created>
  <dcterms:modified xsi:type="dcterms:W3CDTF">2014-01-27T21:37:17Z</dcterms:modified>
</cp:coreProperties>
</file>