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0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7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1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69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12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40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5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6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0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4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9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39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5DB82-4520-3144-8E69-D4582E692A0F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52E10-4707-B741-967C-30742297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Orientation to last lab of</a:t>
            </a:r>
            <a:br>
              <a:rPr lang="en-US" dirty="0" smtClean="0"/>
            </a:br>
            <a:r>
              <a:rPr lang="en-US" dirty="0" smtClean="0"/>
              <a:t>Gel Scramble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2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el_Digest_2009_Wed_0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4142962" y="2313087"/>
            <a:ext cx="846736" cy="498901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357922" y="2571313"/>
            <a:ext cx="846736" cy="498901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1) </a:t>
            </a:r>
            <a:r>
              <a:rPr lang="en-US" dirty="0"/>
              <a:t>High molecular weight forms </a:t>
            </a:r>
            <a:endParaRPr lang="en-US" dirty="0" smtClean="0"/>
          </a:p>
          <a:p>
            <a:r>
              <a:rPr lang="en-US" dirty="0"/>
              <a:t>2</a:t>
            </a:r>
            <a:r>
              <a:rPr lang="en-US" dirty="0" smtClean="0"/>
              <a:t>) Used the wrong DNA—used plasmid+ insert instead of insert alone.</a:t>
            </a:r>
          </a:p>
          <a:p>
            <a:r>
              <a:rPr lang="en-US" dirty="0" smtClean="0"/>
              <a:t>3) </a:t>
            </a:r>
            <a:r>
              <a:rPr lang="en-US" dirty="0"/>
              <a:t>P</a:t>
            </a:r>
            <a:r>
              <a:rPr lang="en-US" dirty="0" smtClean="0"/>
              <a:t>artial digest—bands equal to the </a:t>
            </a:r>
            <a:r>
              <a:rPr lang="en-US" dirty="0" err="1" smtClean="0"/>
              <a:t>plasmid+insert</a:t>
            </a:r>
            <a:r>
              <a:rPr lang="en-US" dirty="0" smtClean="0"/>
              <a:t> when there should be none.  </a:t>
            </a:r>
          </a:p>
          <a:p>
            <a:r>
              <a:rPr lang="en-US" dirty="0" smtClean="0"/>
              <a:t>4) </a:t>
            </a:r>
            <a:r>
              <a:rPr lang="en-US" dirty="0"/>
              <a:t>L</a:t>
            </a:r>
            <a:r>
              <a:rPr lang="en-US" dirty="0" smtClean="0"/>
              <a:t>eft out DNA</a:t>
            </a:r>
          </a:p>
          <a:p>
            <a:r>
              <a:rPr lang="en-US" dirty="0" smtClean="0"/>
              <a:t>5) Left out enzyme</a:t>
            </a:r>
          </a:p>
          <a:p>
            <a:r>
              <a:rPr lang="en-US" dirty="0" smtClean="0"/>
              <a:t>6) Overloaded DNA</a:t>
            </a:r>
          </a:p>
          <a:p>
            <a:r>
              <a:rPr lang="en-US" dirty="0" smtClean="0"/>
              <a:t>7) Humanoid error—swap? Sequel? Wrong reaction in the lane(s)</a:t>
            </a:r>
          </a:p>
          <a:p>
            <a:r>
              <a:rPr lang="en-US" dirty="0" smtClean="0"/>
              <a:t>8) Small bands may run off gel—check ladder to be sure.</a:t>
            </a:r>
          </a:p>
          <a:p>
            <a:pPr lvl="1"/>
            <a:r>
              <a:rPr lang="en-US" dirty="0" smtClean="0"/>
              <a:t>If a small band expected, maybe left out enzyme</a:t>
            </a:r>
          </a:p>
          <a:p>
            <a:r>
              <a:rPr lang="en-US" dirty="0" smtClean="0"/>
              <a:t>9) Methylation prevents cuts with enzyme—changes pattern of bands.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10) Linearized </a:t>
            </a:r>
            <a:r>
              <a:rPr lang="en-US" dirty="0" err="1" smtClean="0">
                <a:solidFill>
                  <a:srgbClr val="FF0000"/>
                </a:solidFill>
              </a:rPr>
              <a:t>plasmid+insert</a:t>
            </a:r>
            <a:r>
              <a:rPr lang="en-US" dirty="0" smtClean="0">
                <a:solidFill>
                  <a:srgbClr val="FF0000"/>
                </a:solidFill>
              </a:rPr>
              <a:t> travels further than uncut.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353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tasks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Match protocols to gels.</a:t>
            </a:r>
          </a:p>
          <a:p>
            <a:r>
              <a:rPr lang="en-US" dirty="0" smtClean="0"/>
              <a:t>2) Explain </a:t>
            </a:r>
            <a:r>
              <a:rPr lang="en-US" smtClean="0"/>
              <a:t>unexpected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348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match protocols to gels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Separate on basis of size of </a:t>
            </a:r>
            <a:r>
              <a:rPr lang="en-US" dirty="0" err="1" smtClean="0"/>
              <a:t>plasmid+insert</a:t>
            </a:r>
            <a:r>
              <a:rPr lang="en-US" dirty="0" smtClean="0"/>
              <a:t> </a:t>
            </a:r>
          </a:p>
          <a:p>
            <a:r>
              <a:rPr lang="en-US" dirty="0" smtClean="0"/>
              <a:t>2) Pattern of bands across lanes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054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Separating on basis of insert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DNA A = 5,575 </a:t>
            </a:r>
            <a:r>
              <a:rPr lang="en-US" dirty="0" err="1" smtClean="0"/>
              <a:t>bp</a:t>
            </a:r>
            <a:r>
              <a:rPr lang="en-US" dirty="0" smtClean="0"/>
              <a:t> + 2,961 </a:t>
            </a:r>
            <a:r>
              <a:rPr lang="en-US" dirty="0" err="1" smtClean="0"/>
              <a:t>bp</a:t>
            </a:r>
            <a:r>
              <a:rPr lang="en-US" dirty="0" smtClean="0"/>
              <a:t> (insert) = 8,536 </a:t>
            </a:r>
            <a:r>
              <a:rPr lang="en-US" dirty="0" err="1" smtClean="0"/>
              <a:t>bp</a:t>
            </a:r>
            <a:endParaRPr lang="en-US" dirty="0" smtClean="0"/>
          </a:p>
          <a:p>
            <a:r>
              <a:rPr lang="en-US" dirty="0" smtClean="0"/>
              <a:t>DNA B = 2,106 </a:t>
            </a:r>
            <a:r>
              <a:rPr lang="en-US" dirty="0" err="1" smtClean="0"/>
              <a:t>bp</a:t>
            </a:r>
            <a:r>
              <a:rPr lang="en-US" dirty="0" smtClean="0"/>
              <a:t> + 2,961 </a:t>
            </a:r>
            <a:r>
              <a:rPr lang="en-US" dirty="0" err="1" smtClean="0"/>
              <a:t>bp</a:t>
            </a:r>
            <a:r>
              <a:rPr lang="en-US" dirty="0"/>
              <a:t> </a:t>
            </a:r>
            <a:r>
              <a:rPr lang="en-US" dirty="0" smtClean="0"/>
              <a:t>= 5,067 </a:t>
            </a:r>
            <a:r>
              <a:rPr lang="en-US" dirty="0" err="1" smtClean="0"/>
              <a:t>bp</a:t>
            </a:r>
            <a:endParaRPr lang="en-US" dirty="0" smtClean="0"/>
          </a:p>
          <a:p>
            <a:r>
              <a:rPr lang="en-US" dirty="0" smtClean="0"/>
              <a:t>DNA C = 2,795 </a:t>
            </a:r>
            <a:r>
              <a:rPr lang="en-US" dirty="0" err="1" smtClean="0"/>
              <a:t>bp</a:t>
            </a:r>
            <a:r>
              <a:rPr lang="en-US" dirty="0" smtClean="0"/>
              <a:t> + 2,961 </a:t>
            </a:r>
            <a:r>
              <a:rPr lang="en-US" dirty="0" err="1" smtClean="0"/>
              <a:t>bp</a:t>
            </a:r>
            <a:r>
              <a:rPr lang="en-US" dirty="0" smtClean="0"/>
              <a:t> = 5,756 </a:t>
            </a:r>
            <a:r>
              <a:rPr lang="en-US" dirty="0" err="1" smtClean="0"/>
              <a:t>bp</a:t>
            </a:r>
            <a:endParaRPr lang="en-US" dirty="0" smtClean="0"/>
          </a:p>
          <a:p>
            <a:r>
              <a:rPr lang="en-US" dirty="0" smtClean="0"/>
              <a:t>DNA D = 8,287 </a:t>
            </a:r>
            <a:r>
              <a:rPr lang="en-US" dirty="0" err="1" smtClean="0"/>
              <a:t>bp</a:t>
            </a:r>
            <a:r>
              <a:rPr lang="en-US" dirty="0" smtClean="0"/>
              <a:t> + 2,961 </a:t>
            </a:r>
            <a:r>
              <a:rPr lang="en-US" dirty="0" err="1" smtClean="0"/>
              <a:t>bp</a:t>
            </a:r>
            <a:r>
              <a:rPr lang="en-US" dirty="0" smtClean="0"/>
              <a:t> = 11,248 </a:t>
            </a:r>
            <a:r>
              <a:rPr lang="en-US" dirty="0" err="1" smtClean="0"/>
              <a:t>bp</a:t>
            </a:r>
            <a:endParaRPr lang="en-US" dirty="0" smtClean="0"/>
          </a:p>
          <a:p>
            <a:r>
              <a:rPr lang="en-US" dirty="0" smtClean="0"/>
              <a:t>DNA E = 1,937 </a:t>
            </a:r>
            <a:r>
              <a:rPr lang="en-US" dirty="0" err="1" smtClean="0"/>
              <a:t>bp</a:t>
            </a:r>
            <a:r>
              <a:rPr lang="en-US" dirty="0" smtClean="0"/>
              <a:t> + 2,961 </a:t>
            </a:r>
            <a:r>
              <a:rPr lang="en-US" dirty="0" err="1" smtClean="0"/>
              <a:t>bp</a:t>
            </a:r>
            <a:r>
              <a:rPr lang="en-US" dirty="0" smtClean="0"/>
              <a:t> = 4,898 </a:t>
            </a:r>
            <a:r>
              <a:rPr lang="en-US" dirty="0" err="1" smtClean="0"/>
              <a:t>bp</a:t>
            </a:r>
            <a:endParaRPr lang="en-US" dirty="0" smtClean="0"/>
          </a:p>
          <a:p>
            <a:r>
              <a:rPr lang="en-US" dirty="0" smtClean="0"/>
              <a:t>DNA F = 8,221 </a:t>
            </a:r>
            <a:r>
              <a:rPr lang="en-US" dirty="0" err="1" smtClean="0"/>
              <a:t>bp</a:t>
            </a:r>
            <a:r>
              <a:rPr lang="en-US" dirty="0" smtClean="0"/>
              <a:t> + 2,961 </a:t>
            </a:r>
            <a:r>
              <a:rPr lang="en-US" dirty="0" err="1" smtClean="0"/>
              <a:t>bp</a:t>
            </a:r>
            <a:r>
              <a:rPr lang="en-US" dirty="0" smtClean="0"/>
              <a:t> = 11,182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68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1-13 at 9.54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654" y="401668"/>
            <a:ext cx="4823340" cy="59436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265875" y="1437193"/>
            <a:ext cx="1520519" cy="3175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251185" y="2842993"/>
            <a:ext cx="1520519" cy="3175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284603" y="3812289"/>
            <a:ext cx="1520519" cy="3175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18233" y="1056805"/>
            <a:ext cx="480314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Key is the molecular</a:t>
            </a:r>
          </a:p>
          <a:p>
            <a:r>
              <a:rPr lang="en-US" sz="4400" dirty="0"/>
              <a:t>w</a:t>
            </a:r>
            <a:r>
              <a:rPr lang="en-US" sz="4400" dirty="0" smtClean="0"/>
              <a:t>eight ladder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17752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l_Digest_2009_Wed_05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36" y="3484602"/>
            <a:ext cx="4429352" cy="3163824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09834"/>
              </p:ext>
            </p:extLst>
          </p:nvPr>
        </p:nvGraphicFramePr>
        <p:xfrm>
          <a:off x="134138" y="605382"/>
          <a:ext cx="56261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4" imgW="5626100" imgH="1651000" progId="Word.Document.12">
                  <p:embed/>
                </p:oleObj>
              </mc:Choice>
              <mc:Fallback>
                <p:oleObj name="Document" r:id="rId4" imgW="5626100" imgH="16510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4138" y="605382"/>
                        <a:ext cx="5626100" cy="165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2545322" y="2161397"/>
            <a:ext cx="0" cy="1320212"/>
          </a:xfrm>
          <a:prstGeom prst="straightConnector1">
            <a:avLst/>
          </a:prstGeom>
          <a:ln w="762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57343" y="2203521"/>
            <a:ext cx="5412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?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5900" y="1419216"/>
            <a:ext cx="324161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Can use the</a:t>
            </a:r>
          </a:p>
          <a:p>
            <a:r>
              <a:rPr lang="en-US" sz="3600" dirty="0" smtClean="0"/>
              <a:t>predicted</a:t>
            </a:r>
          </a:p>
          <a:p>
            <a:r>
              <a:rPr lang="en-US" sz="3600" dirty="0" smtClean="0"/>
              <a:t>pattern of</a:t>
            </a:r>
          </a:p>
          <a:p>
            <a:r>
              <a:rPr lang="en-US" sz="3600" dirty="0"/>
              <a:t>b</a:t>
            </a:r>
            <a:r>
              <a:rPr lang="en-US" sz="3600" dirty="0" smtClean="0"/>
              <a:t>ands to</a:t>
            </a:r>
          </a:p>
          <a:p>
            <a:r>
              <a:rPr lang="en-US" sz="3600" dirty="0" smtClean="0"/>
              <a:t>match protocols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o gels.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7264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…and now—time for some challenges!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8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Unexplained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Grisham, Ph.D.</a:t>
            </a:r>
          </a:p>
          <a:p>
            <a:r>
              <a:rPr lang="en-US" dirty="0" smtClean="0"/>
              <a:t>Copyright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220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Step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Wonky bands—really doesn’t make sense?</a:t>
            </a:r>
          </a:p>
          <a:p>
            <a:r>
              <a:rPr lang="en-US" dirty="0" smtClean="0"/>
              <a:t>Check your numbers—get TA or Dr. 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47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299</Words>
  <Application>Microsoft Macintosh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Microsoft Word Document</vt:lpstr>
      <vt:lpstr>Orientation to last lab of Gel Scramble </vt:lpstr>
      <vt:lpstr>Today’s tasks</vt:lpstr>
      <vt:lpstr>How to match protocols to gels</vt:lpstr>
      <vt:lpstr>Separating on basis of insert size</vt:lpstr>
      <vt:lpstr>PowerPoint Presentation</vt:lpstr>
      <vt:lpstr>PowerPoint Presentation</vt:lpstr>
      <vt:lpstr>…and now—time for some challenges!</vt:lpstr>
      <vt:lpstr>Unexplained data</vt:lpstr>
      <vt:lpstr>First Step</vt:lpstr>
      <vt:lpstr>PowerPoint Presentation</vt:lpstr>
      <vt:lpstr>Unexpected data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Orientation to last lab of Gel Scramble </dc:title>
  <dc:creator>psychology UCLA</dc:creator>
  <cp:lastModifiedBy>psychology UCLA</cp:lastModifiedBy>
  <cp:revision>4</cp:revision>
  <dcterms:created xsi:type="dcterms:W3CDTF">2014-01-28T16:07:39Z</dcterms:created>
  <dcterms:modified xsi:type="dcterms:W3CDTF">2014-01-28T16:22:31Z</dcterms:modified>
</cp:coreProperties>
</file>