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sldIdLst>
    <p:sldId id="330" r:id="rId2"/>
    <p:sldId id="292" r:id="rId3"/>
    <p:sldId id="318" r:id="rId4"/>
    <p:sldId id="408" r:id="rId5"/>
    <p:sldId id="348" r:id="rId6"/>
    <p:sldId id="269" r:id="rId7"/>
    <p:sldId id="382" r:id="rId8"/>
    <p:sldId id="383" r:id="rId9"/>
    <p:sldId id="290" r:id="rId10"/>
    <p:sldId id="289" r:id="rId11"/>
    <p:sldId id="385" r:id="rId12"/>
    <p:sldId id="384" r:id="rId13"/>
    <p:sldId id="365" r:id="rId14"/>
    <p:sldId id="311" r:id="rId15"/>
    <p:sldId id="312" r:id="rId16"/>
    <p:sldId id="314" r:id="rId17"/>
    <p:sldId id="315" r:id="rId18"/>
    <p:sldId id="386" r:id="rId19"/>
    <p:sldId id="387" r:id="rId20"/>
    <p:sldId id="366" r:id="rId21"/>
    <p:sldId id="316" r:id="rId22"/>
    <p:sldId id="300" r:id="rId23"/>
    <p:sldId id="302" r:id="rId24"/>
    <p:sldId id="381" r:id="rId25"/>
    <p:sldId id="301" r:id="rId26"/>
    <p:sldId id="337" r:id="rId27"/>
    <p:sldId id="407" r:id="rId28"/>
    <p:sldId id="367" r:id="rId29"/>
    <p:sldId id="303" r:id="rId30"/>
    <p:sldId id="396" r:id="rId31"/>
    <p:sldId id="390" r:id="rId32"/>
    <p:sldId id="309" r:id="rId33"/>
    <p:sldId id="304" r:id="rId34"/>
    <p:sldId id="402" r:id="rId35"/>
    <p:sldId id="389" r:id="rId36"/>
    <p:sldId id="368" r:id="rId37"/>
    <p:sldId id="320" r:id="rId38"/>
    <p:sldId id="393" r:id="rId39"/>
    <p:sldId id="392" r:id="rId40"/>
    <p:sldId id="327" r:id="rId41"/>
    <p:sldId id="373" r:id="rId42"/>
    <p:sldId id="370" r:id="rId43"/>
    <p:sldId id="403" r:id="rId44"/>
    <p:sldId id="404" r:id="rId45"/>
    <p:sldId id="398" r:id="rId46"/>
    <p:sldId id="357" r:id="rId47"/>
    <p:sldId id="358" r:id="rId48"/>
    <p:sldId id="359" r:id="rId49"/>
    <p:sldId id="360" r:id="rId50"/>
    <p:sldId id="361" r:id="rId51"/>
    <p:sldId id="354" r:id="rId52"/>
    <p:sldId id="374" r:id="rId53"/>
    <p:sldId id="401" r:id="rId54"/>
    <p:sldId id="400" r:id="rId55"/>
    <p:sldId id="397" r:id="rId56"/>
    <p:sldId id="399" r:id="rId57"/>
    <p:sldId id="405" r:id="rId58"/>
    <p:sldId id="406" r:id="rId59"/>
    <p:sldId id="275" r:id="rId60"/>
    <p:sldId id="37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55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1C3D-1070-794F-8EA9-570F36177C6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C1FB8-9446-3D46-B8D3-29B8D4A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NISBWEA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1FB8-9446-3D46-B8D3-29B8D4AE2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0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imgur.com</a:t>
            </a:r>
            <a:r>
              <a:rPr lang="en-US" dirty="0" smtClean="0"/>
              <a:t>/gallery/v8GRL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1FB8-9446-3D46-B8D3-29B8D4AE2D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www.fanpop.com</a:t>
            </a:r>
            <a:r>
              <a:rPr lang="en-US" dirty="0" smtClean="0"/>
              <a:t>/clubs/</a:t>
            </a:r>
            <a:r>
              <a:rPr lang="en-US" dirty="0" err="1" smtClean="0"/>
              <a:t>anjs</a:t>
            </a:r>
            <a:r>
              <a:rPr lang="en-US" dirty="0" smtClean="0"/>
              <a:t>-angels/images/30363055/title/fantasy-creatures-photo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1FB8-9446-3D46-B8D3-29B8D4AE2D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lotr.wikia.com</a:t>
            </a:r>
            <a:r>
              <a:rPr lang="en-US" dirty="0" smtClean="0"/>
              <a:t>/wiki/</a:t>
            </a:r>
            <a:r>
              <a:rPr lang="en-US" dirty="0" err="1" smtClean="0"/>
              <a:t>Denethor_II</a:t>
            </a:r>
            <a:endParaRPr lang="en-US" dirty="0" smtClean="0"/>
          </a:p>
          <a:p>
            <a:r>
              <a:rPr lang="en-US" dirty="0" smtClean="0"/>
              <a:t>Data Steward of </a:t>
            </a:r>
            <a:r>
              <a:rPr lang="en-US" dirty="0" err="1" smtClean="0"/>
              <a:t>Gondor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1FB8-9446-3D46-B8D3-29B8D4AE2D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Programming</a:t>
            </a:r>
            <a:r>
              <a:rPr lang="en-US" baseline="0" dirty="0" smtClean="0"/>
              <a:t>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1FB8-9446-3D46-B8D3-29B8D4AE2D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C7E3DD-F05C-9145-A874-05F61A0F772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ECA9482-1AA2-4942-9342-ACD7B00D18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000" y="341564"/>
            <a:ext cx="5067300" cy="3771900"/>
            <a:chOff x="2032000" y="1536700"/>
            <a:chExt cx="5067300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000" y="1536700"/>
              <a:ext cx="5067300" cy="3771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5400000">
              <a:off x="5108238" y="2921940"/>
              <a:ext cx="28651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err="1" smtClean="0">
                  <a:latin typeface="Arial"/>
                  <a:cs typeface="Arial"/>
                </a:rPr>
                <a:t>iNeuro</a:t>
              </a:r>
              <a:endParaRPr lang="en-US" sz="6600" b="1" dirty="0">
                <a:latin typeface="Arial"/>
                <a:cs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4021" y="4257653"/>
            <a:ext cx="5189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William Grisham</a:t>
            </a:r>
          </a:p>
          <a:p>
            <a:pPr algn="ctr"/>
            <a:r>
              <a:rPr lang="en-US" sz="3600" dirty="0" smtClean="0">
                <a:latin typeface="Arial"/>
                <a:cs typeface="Arial"/>
              </a:rPr>
              <a:t>Dept. of Psychology and </a:t>
            </a:r>
          </a:p>
          <a:p>
            <a:pPr algn="ctr"/>
            <a:r>
              <a:rPr lang="en-US" sz="3600" dirty="0" smtClean="0">
                <a:latin typeface="Arial"/>
                <a:cs typeface="Arial"/>
              </a:rPr>
              <a:t>Brain Research Institute</a:t>
            </a:r>
          </a:p>
          <a:p>
            <a:pPr algn="ctr"/>
            <a:r>
              <a:rPr lang="en-US" sz="3600" dirty="0" smtClean="0">
                <a:latin typeface="Arial"/>
                <a:cs typeface="Arial"/>
              </a:rPr>
              <a:t> UCLA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80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Problem—educational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D</a:t>
            </a:r>
            <a:r>
              <a:rPr lang="en-US" sz="3500" dirty="0" smtClean="0"/>
              <a:t>ata </a:t>
            </a:r>
            <a:r>
              <a:rPr lang="en-US" sz="3500" dirty="0" err="1"/>
              <a:t>curation</a:t>
            </a:r>
            <a:r>
              <a:rPr lang="en-US" sz="3500" dirty="0"/>
              <a:t> needs to be more central than a lab-by-lab basis </a:t>
            </a:r>
            <a:endParaRPr lang="en-US" sz="3500" dirty="0" smtClean="0"/>
          </a:p>
          <a:p>
            <a:r>
              <a:rPr lang="en-US" sz="3500" dirty="0" smtClean="0"/>
              <a:t>Not </a:t>
            </a:r>
            <a:r>
              <a:rPr lang="en-US" sz="3500" dirty="0"/>
              <a:t>just </a:t>
            </a:r>
            <a:r>
              <a:rPr lang="en-US" sz="3500" dirty="0" err="1"/>
              <a:t>curation</a:t>
            </a:r>
            <a:r>
              <a:rPr lang="en-US" sz="3500" dirty="0"/>
              <a:t> and storage but also </a:t>
            </a:r>
            <a:r>
              <a:rPr lang="en-US" sz="3500" dirty="0" smtClean="0"/>
              <a:t>workflows are </a:t>
            </a:r>
            <a:r>
              <a:rPr lang="en-US" sz="3500" dirty="0"/>
              <a:t>necessary process to be addressed </a:t>
            </a:r>
            <a:endParaRPr lang="en-US" sz="3500" dirty="0" smtClean="0"/>
          </a:p>
          <a:p>
            <a:r>
              <a:rPr lang="en-US" sz="3500" dirty="0">
                <a:solidFill>
                  <a:srgbClr val="FF0000"/>
                </a:solidFill>
              </a:rPr>
              <a:t>D</a:t>
            </a:r>
            <a:r>
              <a:rPr lang="en-US" sz="3500" dirty="0" smtClean="0">
                <a:solidFill>
                  <a:srgbClr val="FF0000"/>
                </a:solidFill>
              </a:rPr>
              <a:t>atabase management where </a:t>
            </a:r>
            <a:r>
              <a:rPr lang="en-US" sz="3500" dirty="0">
                <a:solidFill>
                  <a:srgbClr val="FF0000"/>
                </a:solidFill>
              </a:rPr>
              <a:t>we can actually use it both for research and education</a:t>
            </a:r>
            <a:endParaRPr lang="en-US" sz="3500" dirty="0"/>
          </a:p>
          <a:p>
            <a:r>
              <a:rPr lang="en-US" sz="3500" dirty="0"/>
              <a:t>Curators should be advocates.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problem:</a:t>
            </a:r>
            <a:br>
              <a:rPr lang="en-US" dirty="0" smtClean="0"/>
            </a:br>
            <a:r>
              <a:rPr lang="en-US" dirty="0" smtClean="0"/>
              <a:t>We need people who…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Understand neuroscience yet have highly interdisciplinary training</a:t>
            </a:r>
          </a:p>
          <a:p>
            <a:r>
              <a:rPr lang="en-US" sz="3200" dirty="0" smtClean="0"/>
              <a:t>Understand Data sharing as well as curating</a:t>
            </a:r>
          </a:p>
          <a:p>
            <a:r>
              <a:rPr lang="en-US" sz="3200" dirty="0" smtClean="0"/>
              <a:t>Understand centralized, large scale databases</a:t>
            </a:r>
          </a:p>
          <a:p>
            <a:r>
              <a:rPr lang="en-US" sz="3200" dirty="0" smtClean="0"/>
              <a:t>Understand issues and problems of scales</a:t>
            </a:r>
          </a:p>
          <a:p>
            <a:r>
              <a:rPr lang="en-US" sz="3200" dirty="0" smtClean="0"/>
              <a:t>Understand workflows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1) Defining the Problem</a:t>
            </a:r>
            <a:endParaRPr lang="en-US" sz="3600" dirty="0"/>
          </a:p>
          <a:p>
            <a:r>
              <a:rPr lang="en-US" sz="3600" dirty="0">
                <a:solidFill>
                  <a:srgbClr val="BFBFBF"/>
                </a:solidFill>
              </a:rPr>
              <a:t>2) Where are we now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BFBFBF"/>
                </a:solidFill>
              </a:rPr>
              <a:t>3</a:t>
            </a:r>
            <a:r>
              <a:rPr lang="en-US" sz="3600" dirty="0">
                <a:solidFill>
                  <a:srgbClr val="BFBFBF"/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BFBFBF"/>
                </a:solidFill>
              </a:rPr>
              <a:t>4</a:t>
            </a:r>
            <a:r>
              <a:rPr lang="en-US" sz="3600" dirty="0">
                <a:solidFill>
                  <a:srgbClr val="BFBFBF"/>
                </a:solidFill>
              </a:rPr>
              <a:t>) What curriculum</a:t>
            </a:r>
            <a:r>
              <a:rPr lang="en-US" sz="3600" dirty="0" smtClean="0">
                <a:solidFill>
                  <a:srgbClr val="BFBFBF"/>
                </a:solidFill>
              </a:rPr>
              <a:t>?—How taught?</a:t>
            </a:r>
          </a:p>
          <a:p>
            <a:r>
              <a:rPr lang="en-US" sz="3600" dirty="0">
                <a:solidFill>
                  <a:srgbClr val="BFBFBF"/>
                </a:solidFill>
              </a:rPr>
              <a:t>5) Extant program as models?</a:t>
            </a:r>
            <a:endParaRPr lang="en-US" sz="3600" dirty="0" smtClean="0">
              <a:solidFill>
                <a:srgbClr val="BFBFB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0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1) Defining the Problem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600" dirty="0"/>
              <a:t>2) Where are we now</a:t>
            </a:r>
            <a:r>
              <a:rPr lang="en-US" sz="3600" dirty="0" smtClean="0"/>
              <a:t>?</a:t>
            </a:r>
          </a:p>
          <a:p>
            <a:r>
              <a:rPr lang="en-US" sz="3600" dirty="0" smtClean="0">
                <a:solidFill>
                  <a:srgbClr val="BFBFBF"/>
                </a:solidFill>
              </a:rPr>
              <a:t>3</a:t>
            </a:r>
            <a:r>
              <a:rPr lang="en-US" sz="3600" dirty="0">
                <a:solidFill>
                  <a:srgbClr val="BFBFBF"/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BFBFBF"/>
                </a:solidFill>
              </a:rPr>
              <a:t>4</a:t>
            </a:r>
            <a:r>
              <a:rPr lang="en-US" sz="3600" dirty="0">
                <a:solidFill>
                  <a:srgbClr val="BFBFBF"/>
                </a:solidFill>
              </a:rPr>
              <a:t>) What curriculum</a:t>
            </a:r>
            <a:r>
              <a:rPr lang="en-US" sz="3600" dirty="0" smtClean="0">
                <a:solidFill>
                  <a:srgbClr val="BFBFBF"/>
                </a:solidFill>
              </a:rPr>
              <a:t>?—How taught?</a:t>
            </a:r>
          </a:p>
          <a:p>
            <a:r>
              <a:rPr lang="en-US" sz="3600" dirty="0">
                <a:solidFill>
                  <a:srgbClr val="BFBFBF"/>
                </a:solidFill>
              </a:rPr>
              <a:t>5) Extant program as models?</a:t>
            </a:r>
            <a:endParaRPr lang="en-US" sz="3600" dirty="0" smtClean="0">
              <a:solidFill>
                <a:srgbClr val="BFBFB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</a:t>
            </a:r>
            <a:br>
              <a:rPr lang="en-US" dirty="0" smtClean="0"/>
            </a:br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“Fishbowl” –sample from small scale provider</a:t>
            </a:r>
          </a:p>
          <a:p>
            <a:r>
              <a:rPr lang="en-US" sz="3600" dirty="0"/>
              <a:t>Every grad student is a “hacker” publishing on </a:t>
            </a:r>
            <a:r>
              <a:rPr lang="en-US" sz="3600" dirty="0" err="1"/>
              <a:t>GitHub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I </a:t>
            </a:r>
            <a:r>
              <a:rPr lang="en-US" sz="3600" dirty="0"/>
              <a:t>hope that students come in with skills to wrangle data and code, and I do higher-order 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8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  <a:br>
              <a:rPr lang="en-US" dirty="0"/>
            </a:br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“Fishbowl” Another lab</a:t>
            </a:r>
          </a:p>
          <a:p>
            <a:r>
              <a:rPr lang="en-US" sz="4200" dirty="0"/>
              <a:t>Labs are islands, silos. </a:t>
            </a:r>
          </a:p>
          <a:p>
            <a:r>
              <a:rPr lang="en-US" sz="4200" dirty="0"/>
              <a:t>N</a:t>
            </a:r>
            <a:r>
              <a:rPr lang="en-US" sz="4200" dirty="0" smtClean="0"/>
              <a:t>ot </a:t>
            </a:r>
            <a:r>
              <a:rPr lang="en-US" sz="4200" dirty="0"/>
              <a:t>a single skillset, continuous development of terminology and resources. </a:t>
            </a:r>
            <a:endParaRPr lang="en-US" sz="4200" dirty="0" smtClean="0"/>
          </a:p>
          <a:p>
            <a:r>
              <a:rPr lang="en-US" sz="4200" dirty="0"/>
              <a:t>H</a:t>
            </a:r>
            <a:r>
              <a:rPr lang="en-US" sz="4200" dirty="0" smtClean="0"/>
              <a:t>ave </a:t>
            </a:r>
            <a:r>
              <a:rPr lang="en-US" sz="4200" dirty="0"/>
              <a:t>to be a computational and informational scientists </a:t>
            </a:r>
            <a:r>
              <a:rPr lang="en-US" sz="4200" dirty="0" smtClean="0"/>
              <a:t>as well as a “wet” scientist</a:t>
            </a:r>
          </a:p>
          <a:p>
            <a:r>
              <a:rPr lang="en-US" sz="4200" dirty="0"/>
              <a:t>There is a </a:t>
            </a:r>
            <a:r>
              <a:rPr lang="en-US" sz="4200" dirty="0" err="1"/>
              <a:t>neuroinformatics</a:t>
            </a:r>
            <a:r>
              <a:rPr lang="en-US" sz="4200" dirty="0"/>
              <a:t> and computational neuroscience training in the UK. </a:t>
            </a:r>
            <a:endParaRPr lang="en-US" sz="4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679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4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  <a:br>
              <a:rPr lang="en-US" dirty="0"/>
            </a:br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b="1" dirty="0" smtClean="0"/>
              <a:t>“Fishbowl” sample—super computer center</a:t>
            </a:r>
          </a:p>
          <a:p>
            <a:r>
              <a:rPr lang="en-US" sz="4600" dirty="0"/>
              <a:t>M</a:t>
            </a:r>
            <a:r>
              <a:rPr lang="en-US" sz="4600" dirty="0" smtClean="0"/>
              <a:t>any </a:t>
            </a:r>
            <a:r>
              <a:rPr lang="en-US" sz="4600" dirty="0"/>
              <a:t>audiences, messages, and </a:t>
            </a:r>
            <a:r>
              <a:rPr lang="en-US" sz="4600" dirty="0" smtClean="0"/>
              <a:t>topics</a:t>
            </a:r>
          </a:p>
          <a:p>
            <a:r>
              <a:rPr lang="en-US" sz="4600" dirty="0"/>
              <a:t>Our job is to make sure everyone can use the tools. </a:t>
            </a:r>
            <a:endParaRPr lang="en-US" sz="4600" dirty="0" smtClean="0"/>
          </a:p>
          <a:p>
            <a:r>
              <a:rPr lang="en-US" sz="4600" dirty="0"/>
              <a:t>Everything from a two-hour tutorial to a 10-day workshop, each focused on a specific audience, learning level, and set of tools. </a:t>
            </a:r>
            <a:r>
              <a:rPr lang="en-US" sz="4600" dirty="0" smtClean="0"/>
              <a:t> </a:t>
            </a:r>
          </a:p>
          <a:p>
            <a:r>
              <a:rPr lang="en-US" sz="4600" dirty="0">
                <a:solidFill>
                  <a:srgbClr val="FF0000"/>
                </a:solidFill>
              </a:rPr>
              <a:t>Challenges: increase audience and broadening participation, increase topics (need improved teaching), increase variety of formats.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  <a:br>
              <a:rPr lang="en-US" dirty="0"/>
            </a:br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/>
              <a:t>Fishbowl” sample</a:t>
            </a:r>
            <a:r>
              <a:rPr lang="en-US" sz="3600" b="1" dirty="0" smtClean="0"/>
              <a:t>—Allen Brain Institute</a:t>
            </a:r>
            <a:endParaRPr lang="en-US" sz="3600" b="1" dirty="0"/>
          </a:p>
          <a:p>
            <a:r>
              <a:rPr lang="en-US" sz="3500" dirty="0"/>
              <a:t>Different teams with different backgrounds have to work </a:t>
            </a:r>
            <a:r>
              <a:rPr lang="en-US" sz="3500" dirty="0" smtClean="0"/>
              <a:t>together </a:t>
            </a:r>
            <a:r>
              <a:rPr lang="en-US" sz="3500" dirty="0"/>
              <a:t>We can’t have a single person curate data. </a:t>
            </a:r>
            <a:r>
              <a:rPr lang="en-US" sz="3500" dirty="0" smtClean="0"/>
              <a:t> </a:t>
            </a:r>
          </a:p>
          <a:p>
            <a:r>
              <a:rPr lang="en-US" sz="3500" dirty="0" smtClean="0"/>
              <a:t>Multiple levels of work: </a:t>
            </a:r>
            <a:r>
              <a:rPr lang="en-US" sz="3500" dirty="0"/>
              <a:t>C</a:t>
            </a:r>
            <a:r>
              <a:rPr lang="en-US" sz="3500" dirty="0" smtClean="0"/>
              <a:t>omputer </a:t>
            </a:r>
            <a:r>
              <a:rPr lang="en-US" sz="3500" dirty="0"/>
              <a:t>scientist </a:t>
            </a:r>
            <a:r>
              <a:rPr lang="en-US" sz="3500" dirty="0" smtClean="0"/>
              <a:t>writes algorithm for </a:t>
            </a:r>
            <a:r>
              <a:rPr lang="en-US" sz="3500" dirty="0"/>
              <a:t>brain areas</a:t>
            </a:r>
            <a:r>
              <a:rPr lang="en-US" sz="3500" dirty="0" smtClean="0"/>
              <a:t>. </a:t>
            </a:r>
            <a:r>
              <a:rPr lang="en-US" sz="3500" dirty="0"/>
              <a:t>Computational standpoint--graduate level </a:t>
            </a:r>
            <a:r>
              <a:rPr lang="en-US" sz="3500" dirty="0" smtClean="0"/>
              <a:t>training. </a:t>
            </a:r>
            <a:r>
              <a:rPr lang="en-US" sz="3500" dirty="0"/>
              <a:t>A</a:t>
            </a:r>
            <a:r>
              <a:rPr lang="en-US" sz="3500" dirty="0" smtClean="0"/>
              <a:t>nnotators (UG interns</a:t>
            </a:r>
            <a:r>
              <a:rPr lang="en-US" sz="3500" dirty="0"/>
              <a:t>) come in and improve </a:t>
            </a:r>
            <a:r>
              <a:rPr lang="en-US" sz="3500" dirty="0" smtClean="0"/>
              <a:t>fidelity. </a:t>
            </a:r>
            <a:endParaRPr lang="en-US" sz="3500" dirty="0"/>
          </a:p>
          <a:p>
            <a:r>
              <a:rPr lang="en-US" sz="3500" dirty="0">
                <a:solidFill>
                  <a:srgbClr val="FF0000"/>
                </a:solidFill>
              </a:rPr>
              <a:t>We partner with universities, hold hack-a-thons, etc</a:t>
            </a:r>
            <a:r>
              <a:rPr lang="en-US" sz="3500" dirty="0" smtClean="0">
                <a:solidFill>
                  <a:srgbClr val="FF0000"/>
                </a:solidFill>
              </a:rPr>
              <a:t>., </a:t>
            </a:r>
            <a:r>
              <a:rPr lang="en-US" sz="3500" dirty="0">
                <a:solidFill>
                  <a:srgbClr val="FF0000"/>
                </a:solidFill>
              </a:rPr>
              <a:t>to train people.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BFBFBF"/>
                </a:solidFill>
              </a:rPr>
              <a:t>1) Defining the Problem</a:t>
            </a:r>
            <a:endParaRPr lang="en-US" sz="3600" dirty="0">
              <a:solidFill>
                <a:srgbClr val="BFBFBF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2) Where are we now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) What curriculum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?—How taught?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5) Extant program as models?</a:t>
            </a:r>
            <a:endParaRPr lang="en-US" sz="3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br>
              <a:rPr lang="en-US" dirty="0" smtClean="0"/>
            </a:br>
            <a:r>
              <a:rPr lang="en-US" dirty="0" smtClean="0"/>
              <a:t>--summary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Training presently scattershot</a:t>
            </a:r>
          </a:p>
          <a:p>
            <a:pPr lvl="1"/>
            <a:r>
              <a:rPr lang="en-US" sz="3000" dirty="0" smtClean="0"/>
              <a:t>Lots of on-the-job training</a:t>
            </a:r>
          </a:p>
          <a:p>
            <a:pPr lvl="1"/>
            <a:r>
              <a:rPr lang="en-US" sz="3000" dirty="0" smtClean="0"/>
              <a:t>Training seems largely ad hoc</a:t>
            </a:r>
          </a:p>
          <a:p>
            <a:pPr lvl="1"/>
            <a:r>
              <a:rPr lang="en-US" sz="3000" dirty="0" smtClean="0"/>
              <a:t>No extant formal training was frequently mentioned (only one program)</a:t>
            </a:r>
          </a:p>
          <a:p>
            <a:pPr lvl="1"/>
            <a:r>
              <a:rPr lang="en-US" sz="3000" dirty="0" smtClean="0"/>
              <a:t>Broadening participation in various senses was mentioned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849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2-01 at 1.5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4495422"/>
            <a:ext cx="5207000" cy="1028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32000" y="696370"/>
            <a:ext cx="5067300" cy="3771900"/>
            <a:chOff x="2032000" y="1536700"/>
            <a:chExt cx="5067300" cy="3771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0" y="1536700"/>
              <a:ext cx="5067300" cy="3771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5108238" y="2921940"/>
              <a:ext cx="28651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err="1" smtClean="0">
                  <a:latin typeface="Arial"/>
                  <a:cs typeface="Arial"/>
                </a:rPr>
                <a:t>iNeuro</a:t>
              </a:r>
              <a:endParaRPr lang="en-US" sz="66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78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BFBFBF"/>
                </a:solidFill>
              </a:rPr>
              <a:t>1) Defining the Problem</a:t>
            </a:r>
            <a:endParaRPr lang="en-US" sz="3600" dirty="0">
              <a:solidFill>
                <a:srgbClr val="BFBFBF"/>
              </a:solidFill>
            </a:endParaRPr>
          </a:p>
          <a:p>
            <a:r>
              <a:rPr lang="en-US" sz="3600" dirty="0">
                <a:solidFill>
                  <a:srgbClr val="BFBFBF"/>
                </a:solidFill>
              </a:rPr>
              <a:t>2) Where are we now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/>
              <a:t>3</a:t>
            </a:r>
            <a:r>
              <a:rPr lang="en-US" sz="3600" dirty="0"/>
              <a:t>) What skill sets are necessary for such a person</a:t>
            </a:r>
            <a:r>
              <a:rPr lang="en-US" sz="3600" dirty="0" smtClean="0"/>
              <a:t>?</a:t>
            </a:r>
          </a:p>
          <a:p>
            <a:r>
              <a:rPr lang="en-US" sz="3600" dirty="0" smtClean="0">
                <a:solidFill>
                  <a:srgbClr val="A6A6A6"/>
                </a:solidFill>
              </a:rPr>
              <a:t>4</a:t>
            </a:r>
            <a:r>
              <a:rPr lang="en-US" sz="3600" dirty="0">
                <a:solidFill>
                  <a:srgbClr val="A6A6A6"/>
                </a:solidFill>
              </a:rPr>
              <a:t>) What curriculum</a:t>
            </a:r>
            <a:r>
              <a:rPr lang="en-US" sz="3600" dirty="0" smtClean="0">
                <a:solidFill>
                  <a:srgbClr val="A6A6A6"/>
                </a:solidFill>
              </a:rPr>
              <a:t>?—How taught?</a:t>
            </a:r>
          </a:p>
          <a:p>
            <a:r>
              <a:rPr lang="en-US" sz="3600" dirty="0">
                <a:solidFill>
                  <a:srgbClr val="A6A6A6"/>
                </a:solidFill>
              </a:rPr>
              <a:t>5) Extant program as models?</a:t>
            </a:r>
            <a:endParaRPr lang="en-US" sz="3600" dirty="0" smtClean="0">
              <a:solidFill>
                <a:srgbClr val="A6A6A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 3 What skill sets are necessary for such a person?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56486" r="-56486"/>
          <a:stretch>
            <a:fillRect/>
          </a:stretch>
        </p:blipFill>
        <p:spPr>
          <a:xfrm>
            <a:off x="-1848924" y="1600200"/>
            <a:ext cx="8042275" cy="4343400"/>
          </a:xfrm>
        </p:spPr>
      </p:pic>
      <p:sp>
        <p:nvSpPr>
          <p:cNvPr id="5" name="TextBox 4"/>
          <p:cNvSpPr txBox="1"/>
          <p:nvPr/>
        </p:nvSpPr>
        <p:spPr>
          <a:xfrm>
            <a:off x="4519469" y="2278219"/>
            <a:ext cx="44298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this some sort of</a:t>
            </a:r>
          </a:p>
          <a:p>
            <a:r>
              <a:rPr lang="en-US" sz="3600" dirty="0"/>
              <a:t>b</a:t>
            </a:r>
            <a:r>
              <a:rPr lang="en-US" sz="3600" dirty="0" smtClean="0"/>
              <a:t>east that we have</a:t>
            </a:r>
          </a:p>
          <a:p>
            <a:r>
              <a:rPr lang="en-US" sz="3600" dirty="0" smtClean="0"/>
              <a:t>never seen</a:t>
            </a:r>
          </a:p>
          <a:p>
            <a:r>
              <a:rPr lang="en-US" sz="3600" dirty="0"/>
              <a:t>b</a:t>
            </a:r>
            <a:r>
              <a:rPr lang="en-US" sz="3600" dirty="0" smtClean="0"/>
              <a:t>efore?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54871" y="6069692"/>
            <a:ext cx="542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www.nickscrusade.org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/the-griffin-was-based-on-a-real-creature/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we are talking about more than one beast???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rcRect l="-56486" r="-56486"/>
          <a:stretch>
            <a:fillRect/>
          </a:stretch>
        </p:blipFill>
        <p:spPr>
          <a:xfrm>
            <a:off x="-1872446" y="2681982"/>
            <a:ext cx="8042275" cy="4343400"/>
          </a:xfrm>
          <a:prstGeom prst="rect">
            <a:avLst/>
          </a:prstGeom>
        </p:spPr>
      </p:pic>
      <p:pic>
        <p:nvPicPr>
          <p:cNvPr id="3" name="Picture 2" descr="Screen Shot 2015-02-19 at 6.13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31" y="1667384"/>
            <a:ext cx="31760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view—2 “beasts”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sz="3200" dirty="0"/>
              <a:t>a  researcher who develops new techniques of utility to advance the field</a:t>
            </a:r>
          </a:p>
          <a:p>
            <a:pPr lvl="0"/>
            <a:r>
              <a:rPr lang="en-US" sz="3200" dirty="0"/>
              <a:t>a technician who does data management and wrangling type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0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Maybe we are talking about three different types that we have never seen?</a:t>
            </a:r>
            <a:endParaRPr lang="en-US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l="-56486" r="-56486"/>
          <a:stretch>
            <a:fillRect/>
          </a:stretch>
        </p:blipFill>
        <p:spPr>
          <a:xfrm>
            <a:off x="-1848924" y="1600200"/>
            <a:ext cx="6349164" cy="3429000"/>
          </a:xfrm>
          <a:prstGeom prst="rect">
            <a:avLst/>
          </a:prstGeom>
        </p:spPr>
      </p:pic>
      <p:pic>
        <p:nvPicPr>
          <p:cNvPr id="6" name="Content Placeholder 3" descr="Screen Shot 2015-02-06 at 4.41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11" r="-66111"/>
          <a:stretch>
            <a:fillRect/>
          </a:stretch>
        </p:blipFill>
        <p:spPr>
          <a:xfrm>
            <a:off x="1007080" y="1553166"/>
            <a:ext cx="6349164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  <p:pic>
        <p:nvPicPr>
          <p:cNvPr id="9" name="Picture 8" descr="Screen Shot 2015-02-19 at 6.13.5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03" y="1667384"/>
            <a:ext cx="37053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0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Possibly this type of person should be three different people?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lvl="1"/>
            <a:r>
              <a:rPr lang="en-US" sz="3200" dirty="0"/>
              <a:t>Wrangler or “Plumber”: A</a:t>
            </a:r>
            <a:r>
              <a:rPr lang="en-US" sz="3200" dirty="0" smtClean="0"/>
              <a:t>nalyst </a:t>
            </a:r>
            <a:r>
              <a:rPr lang="en-US" sz="3200" dirty="0"/>
              <a:t>for the data or data manager at acquisition of data</a:t>
            </a:r>
          </a:p>
          <a:p>
            <a:pPr lvl="1"/>
            <a:r>
              <a:rPr lang="en-US" sz="3200" dirty="0"/>
              <a:t>Computational </a:t>
            </a:r>
            <a:r>
              <a:rPr lang="en-US" sz="3200" dirty="0" smtClean="0"/>
              <a:t>Neuroscientist: </a:t>
            </a:r>
            <a:r>
              <a:rPr lang="en-US" sz="3200" dirty="0"/>
              <a:t>User of data with more in-depth knowledge of discipline</a:t>
            </a:r>
          </a:p>
          <a:p>
            <a:pPr lvl="1"/>
            <a:r>
              <a:rPr lang="en-US" sz="3200" dirty="0" err="1"/>
              <a:t>Curation</a:t>
            </a:r>
            <a:r>
              <a:rPr lang="en-US" sz="3200" dirty="0"/>
              <a:t> Professional/Practitioner: </a:t>
            </a:r>
            <a:r>
              <a:rPr lang="en-US" sz="3200" dirty="0" smtClean="0"/>
              <a:t>(Data Steward?) Maintaining </a:t>
            </a:r>
            <a:r>
              <a:rPr lang="en-US" sz="3200" dirty="0"/>
              <a:t>data for long-term in a disciplinary repository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Steward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Wikipedia</a:t>
            </a:r>
            <a:r>
              <a:rPr lang="fr-FR" dirty="0" smtClean="0"/>
              <a:t>: </a:t>
            </a:r>
            <a:r>
              <a:rPr lang="en-US" b="1" dirty="0" smtClean="0"/>
              <a:t>Stewardship</a:t>
            </a:r>
            <a:r>
              <a:rPr lang="en-US" dirty="0" smtClean="0"/>
              <a:t> </a:t>
            </a:r>
            <a:r>
              <a:rPr lang="en-US" dirty="0"/>
              <a:t>is an ethic that embodies the responsible planning and management of resources. </a:t>
            </a:r>
            <a:endParaRPr lang="fr-FR" dirty="0"/>
          </a:p>
        </p:txBody>
      </p:sp>
      <p:pic>
        <p:nvPicPr>
          <p:cNvPr id="4" name="Picture 3" descr="Screen Shot 2015-02-11 at 8.49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88" y="2380989"/>
            <a:ext cx="48962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Opportunities:</a:t>
            </a:r>
            <a:br>
              <a:rPr lang="en-US" dirty="0" smtClean="0"/>
            </a:br>
            <a:r>
              <a:rPr lang="en-US" dirty="0" smtClean="0"/>
              <a:t>An interesting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Embedding a </a:t>
            </a:r>
            <a:r>
              <a:rPr lang="en-US" sz="3200" dirty="0" err="1" smtClean="0"/>
              <a:t>iNeuro</a:t>
            </a:r>
            <a:r>
              <a:rPr lang="en-US" sz="3200" dirty="0" smtClean="0"/>
              <a:t> data steward within a lab in large scale efforts</a:t>
            </a:r>
          </a:p>
          <a:p>
            <a:r>
              <a:rPr lang="en-US" sz="3200" dirty="0" smtClean="0"/>
              <a:t>In smaller scale efforts, have an </a:t>
            </a:r>
            <a:r>
              <a:rPr lang="en-US" sz="3200" dirty="0" err="1" smtClean="0"/>
              <a:t>iNeuro</a:t>
            </a:r>
            <a:r>
              <a:rPr lang="en-US" sz="3200" dirty="0" smtClean="0"/>
              <a:t> data steward embedded in a department or school</a:t>
            </a:r>
          </a:p>
          <a:p>
            <a:r>
              <a:rPr lang="en-US" sz="3200" dirty="0" smtClean="0"/>
              <a:t>This person wrangles the data, makes it shareable, uploads it to extant repositories,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571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1) Defining the Problem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2) Where are we now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3600" dirty="0" smtClean="0"/>
              <a:t>3</a:t>
            </a:r>
            <a:r>
              <a:rPr lang="en-US" sz="3600" dirty="0"/>
              <a:t>) What skill sets are necessary for such a person</a:t>
            </a:r>
            <a:r>
              <a:rPr lang="en-US" sz="3600" dirty="0" smtClean="0"/>
              <a:t>?</a:t>
            </a:r>
          </a:p>
          <a:p>
            <a:r>
              <a:rPr lang="en-US" sz="3600" dirty="0" smtClean="0">
                <a:solidFill>
                  <a:srgbClr val="A6A6A6"/>
                </a:solidFill>
              </a:rPr>
              <a:t>4</a:t>
            </a:r>
            <a:r>
              <a:rPr lang="en-US" sz="3600" dirty="0">
                <a:solidFill>
                  <a:srgbClr val="A6A6A6"/>
                </a:solidFill>
              </a:rPr>
              <a:t>) What curriculum</a:t>
            </a:r>
            <a:r>
              <a:rPr lang="en-US" sz="3600" dirty="0" smtClean="0">
                <a:solidFill>
                  <a:srgbClr val="A6A6A6"/>
                </a:solidFill>
              </a:rPr>
              <a:t>?—How taught?</a:t>
            </a:r>
          </a:p>
          <a:p>
            <a:r>
              <a:rPr lang="en-US" sz="3600" dirty="0">
                <a:solidFill>
                  <a:srgbClr val="A6A6A6"/>
                </a:solidFill>
              </a:rPr>
              <a:t>5) Extant program as models?</a:t>
            </a:r>
            <a:endParaRPr lang="en-US" sz="3600" dirty="0" smtClean="0">
              <a:solidFill>
                <a:srgbClr val="A6A6A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Question #3 </a:t>
            </a:r>
            <a:br>
              <a:rPr lang="en-US" dirty="0" smtClean="0"/>
            </a:br>
            <a:r>
              <a:rPr lang="en-US" dirty="0" smtClean="0"/>
              <a:t>Skills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/>
              <a:t>Neuroscience </a:t>
            </a:r>
            <a:r>
              <a:rPr lang="en-US" sz="3200" b="1" dirty="0" smtClean="0"/>
              <a:t>background</a:t>
            </a:r>
          </a:p>
          <a:p>
            <a:pPr lvl="1"/>
            <a:r>
              <a:rPr lang="en-US" sz="3000" dirty="0" smtClean="0"/>
              <a:t> </a:t>
            </a:r>
            <a:r>
              <a:rPr lang="en-US" sz="3000" dirty="0"/>
              <a:t>Fundamental </a:t>
            </a:r>
            <a:r>
              <a:rPr lang="en-US" sz="3000" dirty="0" smtClean="0"/>
              <a:t>Principles</a:t>
            </a:r>
          </a:p>
          <a:p>
            <a:pPr lvl="1"/>
            <a:r>
              <a:rPr lang="en-US" sz="3000" dirty="0" smtClean="0"/>
              <a:t> </a:t>
            </a:r>
            <a:r>
              <a:rPr lang="en-US" sz="3000" dirty="0"/>
              <a:t>Expt. Designs/methods/</a:t>
            </a:r>
            <a:r>
              <a:rPr lang="en-US" sz="3000" dirty="0" smtClean="0"/>
              <a:t>tools</a:t>
            </a:r>
          </a:p>
          <a:p>
            <a:pPr marL="349250" lvl="1" indent="0">
              <a:buNone/>
            </a:pPr>
            <a:endParaRPr lang="en-US" sz="3200" dirty="0"/>
          </a:p>
          <a:p>
            <a:pPr lvl="1"/>
            <a:endParaRPr lang="en-US" sz="30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7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30 at 4.4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" y="1244516"/>
            <a:ext cx="2681176" cy="256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557" y="6434499"/>
            <a:ext cx="86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sciencecareers.sciencemag.org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career_magazine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previous_issues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/articles/2012_08_10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/caredit.a1200091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51" y="1263190"/>
            <a:ext cx="2801259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147" y="3958871"/>
            <a:ext cx="2687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Diane Witt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451" y="3961879"/>
            <a:ext cx="3443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Terry </a:t>
            </a:r>
            <a:r>
              <a:rPr lang="en-US" sz="4000" b="1" dirty="0" err="1" smtClean="0">
                <a:latin typeface="Arial"/>
                <a:cs typeface="Arial"/>
              </a:rPr>
              <a:t>Woodin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849" y="5520988"/>
            <a:ext cx="1842655" cy="1371600"/>
          </a:xfrm>
          <a:prstGeom prst="rect">
            <a:avLst/>
          </a:prstGeom>
        </p:spPr>
      </p:pic>
      <p:pic>
        <p:nvPicPr>
          <p:cNvPr id="9" name="Picture 8" descr="Screen Shot 2015-02-01 at 1.53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4700836"/>
            <a:ext cx="5207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Question #3 </a:t>
            </a:r>
            <a:br>
              <a:rPr lang="en-US" sz="4800" dirty="0"/>
            </a:br>
            <a:r>
              <a:rPr lang="en-US" sz="4800" dirty="0"/>
              <a:t>Skills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7600" b="1" dirty="0"/>
              <a:t>Technical/computing/</a:t>
            </a:r>
            <a:r>
              <a:rPr lang="en-US" sz="7600" b="1" dirty="0" smtClean="0"/>
              <a:t>analytic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sz="5400" dirty="0"/>
              <a:t>Principles of computing &amp; High performance computing </a:t>
            </a:r>
            <a:r>
              <a:rPr lang="en-US" sz="5400" dirty="0" smtClean="0"/>
              <a:t>techniques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sz="5400" dirty="0"/>
              <a:t>Data visualization and communication of </a:t>
            </a:r>
            <a:r>
              <a:rPr lang="en-US" sz="5400" dirty="0" smtClean="0"/>
              <a:t>results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sz="5400" dirty="0"/>
              <a:t>Programming literacies (understanding basic code</a:t>
            </a:r>
            <a:r>
              <a:rPr lang="en-US" sz="5400" dirty="0" smtClean="0"/>
              <a:t>)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sz="5400" dirty="0"/>
              <a:t>Knowledge of database </a:t>
            </a:r>
            <a:r>
              <a:rPr lang="en-US" sz="5400" dirty="0" smtClean="0"/>
              <a:t>design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sz="5400" dirty="0"/>
              <a:t>Web services and data transfer methods (web technologies, such as APIs)</a:t>
            </a:r>
          </a:p>
          <a:p>
            <a:pPr marL="631825" lvl="2" indent="-349250">
              <a:spcBef>
                <a:spcPts val="2000"/>
              </a:spcBef>
            </a:pPr>
            <a:endParaRPr lang="en-US" sz="5400" dirty="0"/>
          </a:p>
          <a:p>
            <a:pPr marL="631825" lvl="2" indent="-349250">
              <a:spcBef>
                <a:spcPts val="2000"/>
              </a:spcBef>
            </a:pPr>
            <a:endParaRPr lang="en-US" sz="5400" dirty="0"/>
          </a:p>
          <a:p>
            <a:pPr marL="631825" lvl="2" indent="-349250">
              <a:spcBef>
                <a:spcPts val="2000"/>
              </a:spcBef>
            </a:pPr>
            <a:endParaRPr lang="en-US" sz="5400" dirty="0"/>
          </a:p>
          <a:p>
            <a:pPr marL="631825" lvl="2" indent="-349250">
              <a:spcBef>
                <a:spcPts val="2000"/>
              </a:spcBef>
            </a:pPr>
            <a:endParaRPr lang="en-US" sz="5400" dirty="0"/>
          </a:p>
          <a:p>
            <a:pPr marL="631825" lvl="2" indent="-349250">
              <a:spcBef>
                <a:spcPts val="2000"/>
              </a:spcBef>
            </a:pPr>
            <a:endParaRPr lang="en-US" sz="52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8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 #3 </a:t>
            </a:r>
            <a:br>
              <a:rPr lang="en-US" sz="4000" dirty="0"/>
            </a:br>
            <a:r>
              <a:rPr lang="en-US" sz="4000" dirty="0"/>
              <a:t>Skills </a:t>
            </a:r>
            <a:r>
              <a:rPr lang="en-US" sz="4000" dirty="0" smtClean="0"/>
              <a:t>needed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500" b="1" dirty="0"/>
              <a:t>Library Science</a:t>
            </a:r>
            <a:endParaRPr lang="en-US" sz="3500" b="1" u="sng" dirty="0" smtClean="0"/>
          </a:p>
          <a:p>
            <a:pPr lvl="2"/>
            <a:r>
              <a:rPr lang="en-US" sz="2600" dirty="0" smtClean="0"/>
              <a:t>Informatics</a:t>
            </a:r>
            <a:r>
              <a:rPr lang="en-US" sz="2600" dirty="0"/>
              <a:t>/Data Science</a:t>
            </a:r>
          </a:p>
          <a:p>
            <a:pPr lvl="2"/>
            <a:r>
              <a:rPr lang="en-US" sz="2600" dirty="0"/>
              <a:t>Data Formats, Standards, Data Wrangling</a:t>
            </a:r>
          </a:p>
          <a:p>
            <a:pPr lvl="2"/>
            <a:r>
              <a:rPr lang="en-US" sz="2600" dirty="0"/>
              <a:t>Vocabularies, Lexicons, Ontologies, Semantics, Interoperability</a:t>
            </a:r>
          </a:p>
          <a:p>
            <a:pPr lvl="2"/>
            <a:r>
              <a:rPr lang="en-US" sz="2600" dirty="0"/>
              <a:t>Data </a:t>
            </a:r>
            <a:r>
              <a:rPr lang="en-US" sz="2600" dirty="0" err="1"/>
              <a:t>LifeCycle</a:t>
            </a:r>
            <a:r>
              <a:rPr lang="en-US" sz="2600" dirty="0"/>
              <a:t> Management</a:t>
            </a:r>
          </a:p>
          <a:p>
            <a:pPr lvl="2"/>
            <a:r>
              <a:rPr lang="en-US" sz="2600" dirty="0"/>
              <a:t>Existing Data, Information and Knowledge Resources</a:t>
            </a:r>
          </a:p>
          <a:p>
            <a:pPr lvl="2"/>
            <a:r>
              <a:rPr lang="en-US" sz="2600" dirty="0"/>
              <a:t>Documentation of workflows and protocols</a:t>
            </a:r>
          </a:p>
          <a:p>
            <a:pPr lvl="2"/>
            <a:r>
              <a:rPr lang="en-US" sz="2600" dirty="0"/>
              <a:t>Data annotation</a:t>
            </a:r>
          </a:p>
          <a:p>
            <a:pPr lvl="2"/>
            <a:r>
              <a:rPr lang="en-US" sz="2600" dirty="0"/>
              <a:t>Metadata</a:t>
            </a:r>
          </a:p>
          <a:p>
            <a:pPr marL="349250" lvl="1" indent="0">
              <a:buNone/>
            </a:pPr>
            <a:endParaRPr lang="en-US" sz="3200" dirty="0"/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631825" lvl="2" indent="-349250">
              <a:spcBef>
                <a:spcPts val="2000"/>
              </a:spcBef>
            </a:pPr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 </a:t>
            </a:r>
            <a:br>
              <a:rPr lang="en-US" dirty="0"/>
            </a:br>
            <a:r>
              <a:rPr lang="en-US" dirty="0"/>
              <a:t>Skills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smtClean="0"/>
              <a:t>Quantitative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Analysis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Programming/Scripting</a:t>
            </a:r>
          </a:p>
          <a:p>
            <a:pPr lvl="1"/>
            <a:r>
              <a:rPr lang="en-US" dirty="0" smtClean="0"/>
              <a:t>Probability </a:t>
            </a:r>
            <a:r>
              <a:rPr lang="en-US" dirty="0"/>
              <a:t>and Statistics, </a:t>
            </a:r>
            <a:r>
              <a:rPr lang="en-US" dirty="0" err="1"/>
              <a:t>Univariate</a:t>
            </a:r>
            <a:r>
              <a:rPr lang="en-US" dirty="0"/>
              <a:t>, multivariate</a:t>
            </a:r>
          </a:p>
          <a:p>
            <a:pPr lvl="1"/>
            <a:r>
              <a:rPr lang="en-US" dirty="0" smtClean="0"/>
              <a:t>Signal </a:t>
            </a:r>
            <a:r>
              <a:rPr lang="en-US" dirty="0"/>
              <a:t>Processing</a:t>
            </a:r>
          </a:p>
          <a:p>
            <a:pPr lvl="1"/>
            <a:r>
              <a:rPr lang="en-US" dirty="0"/>
              <a:t>Software Applications (Imaging, etc.)</a:t>
            </a:r>
          </a:p>
          <a:p>
            <a:pPr lvl="1"/>
            <a:r>
              <a:rPr lang="en-US" dirty="0" smtClean="0"/>
              <a:t>Standardized </a:t>
            </a:r>
            <a:r>
              <a:rPr lang="en-US" dirty="0"/>
              <a:t>Workflows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6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 </a:t>
            </a:r>
            <a:br>
              <a:rPr lang="en-US" dirty="0"/>
            </a:br>
            <a:r>
              <a:rPr lang="en-US" dirty="0"/>
              <a:t>Skills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b="1" dirty="0" smtClean="0"/>
              <a:t>Miscellanea</a:t>
            </a:r>
          </a:p>
          <a:p>
            <a:pPr lvl="1"/>
            <a:r>
              <a:rPr lang="en-US" sz="3800" dirty="0" smtClean="0"/>
              <a:t>Management </a:t>
            </a:r>
            <a:r>
              <a:rPr lang="en-US" sz="3800" dirty="0"/>
              <a:t>Skills </a:t>
            </a:r>
            <a:endParaRPr lang="en-US" sz="3800" dirty="0" smtClean="0"/>
          </a:p>
          <a:p>
            <a:pPr lvl="1"/>
            <a:r>
              <a:rPr lang="en-US" sz="3800" dirty="0"/>
              <a:t>Data Ethics: 	</a:t>
            </a:r>
          </a:p>
          <a:p>
            <a:pPr lvl="2"/>
            <a:r>
              <a:rPr lang="en-US" sz="3800" dirty="0"/>
              <a:t>Understanding and appreciation of reproducibility issues in data </a:t>
            </a:r>
          </a:p>
          <a:p>
            <a:pPr lvl="2"/>
            <a:r>
              <a:rPr lang="en-US" sz="3800" dirty="0"/>
              <a:t>Data licensing and attribution techniques </a:t>
            </a:r>
          </a:p>
          <a:p>
            <a:pPr lvl="2"/>
            <a:r>
              <a:rPr lang="en-US" sz="3800" dirty="0"/>
              <a:t>Privacy and legal responsibilities of data (</a:t>
            </a:r>
            <a:r>
              <a:rPr lang="en-US" sz="3800" dirty="0" err="1"/>
              <a:t>eg</a:t>
            </a:r>
            <a:r>
              <a:rPr lang="en-US" sz="3800" dirty="0"/>
              <a:t>. HIPP</a:t>
            </a:r>
            <a:r>
              <a:rPr lang="en-US" sz="4100" dirty="0"/>
              <a:t>A</a:t>
            </a:r>
            <a:r>
              <a:rPr lang="en-US" sz="4100" dirty="0" smtClean="0"/>
              <a:t>)</a:t>
            </a:r>
          </a:p>
          <a:p>
            <a:pPr lvl="3"/>
            <a:r>
              <a:rPr lang="en-US" sz="3800" b="1" dirty="0">
                <a:solidFill>
                  <a:srgbClr val="FF0000"/>
                </a:solidFill>
              </a:rPr>
              <a:t>National/International Data Sharing</a:t>
            </a:r>
          </a:p>
          <a:p>
            <a:pPr lvl="2"/>
            <a:endParaRPr lang="en-US" sz="41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BFBFBF"/>
                </a:solidFill>
              </a:rPr>
              <a:t>1) Defining the Problem</a:t>
            </a:r>
            <a:endParaRPr lang="en-US" sz="3600" dirty="0">
              <a:solidFill>
                <a:srgbClr val="BFBFBF"/>
              </a:solidFill>
            </a:endParaRPr>
          </a:p>
          <a:p>
            <a:r>
              <a:rPr lang="en-US" sz="3600" dirty="0">
                <a:solidFill>
                  <a:srgbClr val="BFBFBF"/>
                </a:solidFill>
              </a:rPr>
              <a:t>2) Where are we now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3</a:t>
            </a:r>
            <a:r>
              <a:rPr lang="en-US" sz="3600" dirty="0">
                <a:solidFill>
                  <a:srgbClr val="FF0000"/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) What curriculum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?—How taught?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5) Extant program as models?</a:t>
            </a:r>
            <a:endParaRPr lang="en-US" sz="3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 </a:t>
            </a:r>
            <a:br>
              <a:rPr lang="en-US" dirty="0"/>
            </a:br>
            <a:r>
              <a:rPr lang="en-US" dirty="0"/>
              <a:t>Skills needed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2485" y="819257"/>
            <a:ext cx="5699337" cy="5512855"/>
            <a:chOff x="1902485" y="819257"/>
            <a:chExt cx="5699337" cy="5512855"/>
          </a:xfrm>
        </p:grpSpPr>
        <p:sp>
          <p:nvSpPr>
            <p:cNvPr id="4" name="Oval 3"/>
            <p:cNvSpPr/>
            <p:nvPr/>
          </p:nvSpPr>
          <p:spPr>
            <a:xfrm>
              <a:off x="3168052" y="819257"/>
              <a:ext cx="3200400" cy="3200400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56592" y="3131712"/>
              <a:ext cx="3200400" cy="32004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01422" y="2000574"/>
              <a:ext cx="3200400" cy="3200400"/>
            </a:xfrm>
            <a:prstGeom prst="ellipse">
              <a:avLst/>
            </a:prstGeom>
            <a:noFill/>
            <a:ln w="381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31987" y="2000574"/>
              <a:ext cx="3200400" cy="3200400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8338" y="1283521"/>
              <a:ext cx="1461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Neuroscience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0832" y="341803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Informatics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8986" y="563228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analysis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2485" y="3235665"/>
              <a:ext cx="1402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Regulatory</a:t>
              </a:r>
            </a:p>
            <a:p>
              <a:pPr algn="ctr"/>
              <a:r>
                <a:rPr lang="en-US" dirty="0"/>
                <a:t>e</a:t>
              </a:r>
              <a:r>
                <a:rPr lang="en-US" dirty="0" smtClean="0"/>
                <a:t>nvironment</a:t>
              </a:r>
              <a:endParaRPr lang="en-US" dirty="0"/>
            </a:p>
          </p:txBody>
        </p:sp>
      </p:grpSp>
      <p:pic>
        <p:nvPicPr>
          <p:cNvPr id="12" name="Picture 11" descr="Screen Shot 2015-02-01 at 1.3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574800"/>
            <a:ext cx="3213100" cy="3695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1) Defining the Problem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rgbClr val="BFBFBF"/>
                </a:solidFill>
              </a:rPr>
              <a:t>2) Where are we now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BFBFBF"/>
                </a:solidFill>
              </a:rPr>
              <a:t>3</a:t>
            </a:r>
            <a:r>
              <a:rPr lang="en-US" sz="3600" dirty="0">
                <a:solidFill>
                  <a:srgbClr val="BFBFBF"/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/>
              <a:t>4</a:t>
            </a:r>
            <a:r>
              <a:rPr lang="en-US" sz="3600" dirty="0"/>
              <a:t>) What curriculum</a:t>
            </a:r>
            <a:r>
              <a:rPr lang="en-US" sz="3600" dirty="0" smtClean="0"/>
              <a:t>?—How taught?</a:t>
            </a:r>
          </a:p>
          <a:p>
            <a:r>
              <a:rPr lang="en-US" sz="3600" dirty="0">
                <a:solidFill>
                  <a:srgbClr val="BFBFBF"/>
                </a:solidFill>
              </a:rPr>
              <a:t>5) Extant program as models?</a:t>
            </a:r>
            <a:endParaRPr lang="en-US" sz="3600" dirty="0" smtClean="0">
              <a:solidFill>
                <a:srgbClr val="BFBFB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</a:t>
            </a:r>
            <a:br>
              <a:rPr lang="en-US" dirty="0" smtClean="0"/>
            </a:br>
            <a:r>
              <a:rPr lang="en-US" dirty="0" smtClean="0"/>
              <a:t>What curriculum?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Participants often suggested a two level program: </a:t>
            </a:r>
          </a:p>
          <a:p>
            <a:r>
              <a:rPr lang="en-US" sz="4000" dirty="0" smtClean="0"/>
              <a:t>1) Bachelor’s &amp; Master’s</a:t>
            </a:r>
          </a:p>
          <a:p>
            <a:r>
              <a:rPr lang="en-US" sz="4000" dirty="0" smtClean="0"/>
              <a:t> OR </a:t>
            </a:r>
          </a:p>
          <a:p>
            <a:r>
              <a:rPr lang="en-US" sz="4000" dirty="0" smtClean="0"/>
              <a:t>Master’s &amp; PhD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#4</a:t>
            </a:r>
            <a:br>
              <a:rPr lang="en-US" sz="3200" dirty="0"/>
            </a:br>
            <a:r>
              <a:rPr lang="en-US" sz="3200" dirty="0" smtClean="0"/>
              <a:t>Composite </a:t>
            </a:r>
            <a:r>
              <a:rPr lang="en-US" sz="3200" dirty="0"/>
              <a:t>Suggested Undergrad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Computing (grounding in theory)</a:t>
            </a:r>
            <a:r>
              <a:rPr lang="en-US" dirty="0"/>
              <a:t>: Principles of database </a:t>
            </a:r>
            <a:r>
              <a:rPr lang="en-US" dirty="0" smtClean="0"/>
              <a:t>design, </a:t>
            </a:r>
            <a:r>
              <a:rPr lang="en-US" dirty="0"/>
              <a:t>Web programming and data structures, Script writing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Statistics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Research methodology: design</a:t>
            </a:r>
            <a:r>
              <a:rPr lang="en-US" dirty="0"/>
              <a:t>, ethics, intellectual property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Introduction to neuroscience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Independent study research course (hands on)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2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 #4</a:t>
            </a:r>
            <a:br>
              <a:rPr lang="en-US" sz="3600" dirty="0"/>
            </a:br>
            <a:r>
              <a:rPr lang="en-US" sz="3600" dirty="0"/>
              <a:t>One Suggested Master’s curriculum 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ts val="2200"/>
              <a:buFont typeface="Arial"/>
              <a:buChar char="•"/>
            </a:pPr>
            <a:r>
              <a:rPr lang="en-US" sz="2900" b="1" dirty="0">
                <a:solidFill>
                  <a:srgbClr val="FF0000"/>
                </a:solidFill>
                <a:latin typeface="Calibri"/>
              </a:rPr>
              <a:t>Sampling of </a:t>
            </a: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neuroscience: </a:t>
            </a:r>
            <a:r>
              <a:rPr lang="en-US" sz="2900" b="1" dirty="0">
                <a:solidFill>
                  <a:srgbClr val="000000"/>
                </a:solidFill>
                <a:latin typeface="Calibri"/>
              </a:rPr>
              <a:t>methodologies and research </a:t>
            </a:r>
            <a:r>
              <a:rPr lang="en-US" sz="2900" b="1" dirty="0" err="1" smtClean="0">
                <a:solidFill>
                  <a:srgbClr val="000000"/>
                </a:solidFill>
                <a:latin typeface="Calibri"/>
              </a:rPr>
              <a:t>techniques:Tools</a:t>
            </a:r>
            <a:r>
              <a:rPr lang="en-US" sz="2900" b="1" dirty="0" smtClean="0">
                <a:solidFill>
                  <a:srgbClr val="000000"/>
                </a:solidFill>
                <a:latin typeface="Calibri"/>
              </a:rPr>
              <a:t> for data collection, languages, scripting, &amp; analysis Can you go from math/physics/engineering to this training?</a:t>
            </a:r>
            <a:endParaRPr lang="en-US" sz="2900" b="1" dirty="0">
              <a:solidFill>
                <a:srgbClr val="000000"/>
              </a:solidFill>
              <a:latin typeface="Calibri"/>
            </a:endParaRPr>
          </a:p>
          <a:p>
            <a:pPr>
              <a:buSzPts val="2200"/>
              <a:buFont typeface="Arial"/>
              <a:buChar char="•"/>
            </a:pP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Library </a:t>
            </a:r>
            <a:r>
              <a:rPr lang="en-US" sz="2900" b="1" dirty="0">
                <a:solidFill>
                  <a:srgbClr val="FF0000"/>
                </a:solidFill>
                <a:latin typeface="Calibri"/>
              </a:rPr>
              <a:t>and Information Science </a:t>
            </a: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coursework</a:t>
            </a:r>
            <a:r>
              <a:rPr lang="en-US" sz="2900" b="1" dirty="0" smtClean="0">
                <a:solidFill>
                  <a:srgbClr val="000000"/>
                </a:solidFill>
                <a:latin typeface="Calibri"/>
              </a:rPr>
              <a:t>: Metadata, Data management</a:t>
            </a:r>
            <a:endParaRPr lang="en-US" sz="2900" b="1" dirty="0">
              <a:solidFill>
                <a:srgbClr val="000000"/>
              </a:solidFill>
              <a:latin typeface="Calibri"/>
            </a:endParaRPr>
          </a:p>
          <a:p>
            <a:pPr>
              <a:buSzPts val="2200"/>
              <a:buFont typeface="Arial"/>
              <a:buChar char="•"/>
            </a:pP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Computer </a:t>
            </a:r>
            <a:r>
              <a:rPr lang="en-US" sz="2900" b="1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cience coursework: Machine learning</a:t>
            </a:r>
            <a:r>
              <a:rPr lang="en-US" sz="2900" b="1" dirty="0" smtClean="0">
                <a:solidFill>
                  <a:srgbClr val="000000"/>
                </a:solidFill>
                <a:latin typeface="Calibri"/>
              </a:rPr>
              <a:t>, Data mining</a:t>
            </a:r>
            <a:endParaRPr lang="en-US" sz="2900" b="1" dirty="0">
              <a:solidFill>
                <a:srgbClr val="000000"/>
              </a:solidFill>
              <a:latin typeface="Calibri"/>
            </a:endParaRPr>
          </a:p>
          <a:p>
            <a:pPr>
              <a:buSzPts val="2200"/>
              <a:buFont typeface="Arial"/>
              <a:buChar char="•"/>
            </a:pP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Data </a:t>
            </a:r>
            <a:r>
              <a:rPr lang="en-US" sz="2900" b="1" dirty="0">
                <a:solidFill>
                  <a:srgbClr val="FF0000"/>
                </a:solidFill>
                <a:latin typeface="Calibri"/>
              </a:rPr>
              <a:t>visualization and </a:t>
            </a: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communication </a:t>
            </a:r>
          </a:p>
          <a:p>
            <a:pPr>
              <a:buSzPts val="2200"/>
              <a:buFont typeface="Arial"/>
              <a:buChar char="•"/>
            </a:pPr>
            <a:r>
              <a:rPr lang="en-US" sz="2900" b="1" dirty="0" smtClean="0">
                <a:solidFill>
                  <a:srgbClr val="000000"/>
                </a:solidFill>
                <a:latin typeface="Calibri"/>
              </a:rPr>
              <a:t>Team science: </a:t>
            </a: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Interdisciplinary</a:t>
            </a:r>
            <a:r>
              <a:rPr lang="en-US" sz="29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Calibri"/>
              </a:rPr>
              <a:t>open-</a:t>
            </a:r>
            <a:r>
              <a:rPr lang="en-US" sz="2900" b="1" dirty="0" smtClean="0">
                <a:solidFill>
                  <a:srgbClr val="000000"/>
                </a:solidFill>
                <a:latin typeface="Calibri"/>
              </a:rPr>
              <a:t>ended</a:t>
            </a:r>
            <a:r>
              <a:rPr lang="en-US" sz="2900" b="1" dirty="0" smtClean="0">
                <a:solidFill>
                  <a:srgbClr val="FF0000"/>
                </a:solidFill>
                <a:latin typeface="Calibri"/>
              </a:rPr>
              <a:t>, </a:t>
            </a:r>
            <a:r>
              <a:rPr lang="en-US" sz="2900" b="1" dirty="0">
                <a:solidFill>
                  <a:srgbClr val="FF0000"/>
                </a:solidFill>
                <a:latin typeface="Calibri"/>
              </a:rPr>
              <a:t>challenge-based project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30 at 3.5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4" y="722489"/>
            <a:ext cx="7235053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849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5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#4 </a:t>
            </a:r>
            <a:br>
              <a:rPr lang="en-US" sz="3600" dirty="0" smtClean="0"/>
            </a:br>
            <a:r>
              <a:rPr lang="en-US" sz="3600" dirty="0" smtClean="0"/>
              <a:t>Another suggested Grad curriculum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Math: Probability </a:t>
            </a:r>
            <a:r>
              <a:rPr lang="en-US" b="1" dirty="0">
                <a:solidFill>
                  <a:schemeClr val="tx1"/>
                </a:solidFill>
              </a:rPr>
              <a:t>and Statistics, Linear Algebra</a:t>
            </a:r>
          </a:p>
          <a:p>
            <a:r>
              <a:rPr lang="en-US" b="1" dirty="0">
                <a:solidFill>
                  <a:schemeClr val="tx1"/>
                </a:solidFill>
              </a:rPr>
              <a:t>Machine Learning, Information Tech</a:t>
            </a:r>
          </a:p>
          <a:p>
            <a:r>
              <a:rPr lang="en-US" b="1" dirty="0">
                <a:solidFill>
                  <a:srgbClr val="FF0000"/>
                </a:solidFill>
              </a:rPr>
              <a:t>Interdisciplinary</a:t>
            </a:r>
            <a:r>
              <a:rPr lang="en-US" b="1" dirty="0">
                <a:solidFill>
                  <a:schemeClr val="tx1"/>
                </a:solidFill>
              </a:rPr>
              <a:t> Teams, Workshops </a:t>
            </a:r>
            <a:endParaRPr lang="en-US" b="1" dirty="0"/>
          </a:p>
          <a:p>
            <a:r>
              <a:rPr lang="en-US" b="1" dirty="0">
                <a:solidFill>
                  <a:srgbClr val="000000"/>
                </a:solidFill>
              </a:rPr>
              <a:t>Systems/ network </a:t>
            </a:r>
            <a:r>
              <a:rPr lang="en-US" b="1" dirty="0" smtClean="0">
                <a:solidFill>
                  <a:srgbClr val="000000"/>
                </a:solidFill>
              </a:rPr>
              <a:t>Linking </a:t>
            </a:r>
            <a:r>
              <a:rPr lang="en-US" b="1" dirty="0">
                <a:solidFill>
                  <a:srgbClr val="000000"/>
                </a:solidFill>
              </a:rPr>
              <a:t>Data Methods with Computational Methods</a:t>
            </a:r>
          </a:p>
          <a:p>
            <a:r>
              <a:rPr lang="en-US" b="1" dirty="0">
                <a:solidFill>
                  <a:schemeClr val="tx1"/>
                </a:solidFill>
              </a:rPr>
              <a:t>Hierarchal Modeling as a means to organize the scientific questions and the data</a:t>
            </a:r>
          </a:p>
          <a:p>
            <a:r>
              <a:rPr lang="en-US" b="1" dirty="0">
                <a:solidFill>
                  <a:srgbClr val="000000"/>
                </a:solidFill>
              </a:rPr>
              <a:t>Data Discovery complemented by neuroscience laboratory experimental validation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6 at 12.0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58900"/>
            <a:ext cx="7874000" cy="520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3200"/>
            <a:ext cx="808396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Hands-on instructional practices</a:t>
            </a:r>
          </a:p>
          <a:p>
            <a:r>
              <a:rPr lang="en-US" sz="4000" dirty="0" smtClean="0">
                <a:solidFill>
                  <a:srgbClr val="3366FF"/>
                </a:solidFill>
              </a:rPr>
              <a:t>consistently advocated</a:t>
            </a:r>
            <a:endParaRPr lang="en-US" sz="4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6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9 at 12.0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154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" y="2474245"/>
            <a:ext cx="1828800" cy="1839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668" y="3277185"/>
            <a:ext cx="1828800" cy="549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1) Defining the Problem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rgbClr val="BFBFBF"/>
                </a:solidFill>
              </a:rPr>
              <a:t>2) Where are we now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BFBFBF"/>
                </a:solidFill>
              </a:rPr>
              <a:t>3</a:t>
            </a:r>
            <a:r>
              <a:rPr lang="en-US" sz="3600" dirty="0">
                <a:solidFill>
                  <a:srgbClr val="BFBFBF"/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4</a:t>
            </a:r>
            <a:r>
              <a:rPr lang="en-US" sz="3600" dirty="0">
                <a:solidFill>
                  <a:srgbClr val="FF0000"/>
                </a:solidFill>
              </a:rPr>
              <a:t>) What curriculum</a:t>
            </a:r>
            <a:r>
              <a:rPr lang="en-US" sz="3600" dirty="0" smtClean="0">
                <a:solidFill>
                  <a:srgbClr val="FF0000"/>
                </a:solidFill>
              </a:rPr>
              <a:t>?—How taught?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5) Extant program as models?</a:t>
            </a:r>
            <a:endParaRPr lang="en-US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Question #4 </a:t>
            </a:r>
            <a:br>
              <a:rPr lang="en-US" sz="4800" dirty="0"/>
            </a:br>
            <a:r>
              <a:rPr lang="en-US" sz="4800" dirty="0" smtClean="0"/>
              <a:t>Curriculum--summary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Hands-on, genuine projects frequently mentioned—mathematics necessary</a:t>
            </a:r>
          </a:p>
          <a:p>
            <a:r>
              <a:rPr lang="en-US" sz="2800" dirty="0" smtClean="0"/>
              <a:t>Good consensus on undergraduate curriculum</a:t>
            </a:r>
          </a:p>
          <a:p>
            <a:r>
              <a:rPr lang="en-US" sz="2800" dirty="0" smtClean="0"/>
              <a:t>Graduate curricula had more diverse suggestions</a:t>
            </a:r>
          </a:p>
          <a:p>
            <a:pPr lvl="1"/>
            <a:r>
              <a:rPr lang="en-US" sz="2800" dirty="0" smtClean="0"/>
              <a:t>Perhaps Master’s and Doctoral level different</a:t>
            </a:r>
          </a:p>
          <a:p>
            <a:pPr lvl="1"/>
            <a:r>
              <a:rPr lang="en-US" sz="2800" dirty="0" smtClean="0"/>
              <a:t>Different for different career paths in this realm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1) Defining the Problem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rgbClr val="BFBFBF"/>
                </a:solidFill>
              </a:rPr>
              <a:t>2) Where are we now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BFBFBF"/>
                </a:solidFill>
              </a:rPr>
              <a:t>3</a:t>
            </a:r>
            <a:r>
              <a:rPr lang="en-US" sz="3600" dirty="0">
                <a:solidFill>
                  <a:srgbClr val="BFBFBF"/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rgbClr val="BFBFBF"/>
                </a:solidFill>
              </a:rPr>
              <a:t>?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) What curriculum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?—How taught?</a:t>
            </a:r>
          </a:p>
          <a:p>
            <a:r>
              <a:rPr lang="en-US" sz="3600" dirty="0">
                <a:solidFill>
                  <a:schemeClr val="tx1"/>
                </a:solidFill>
              </a:rPr>
              <a:t>5) Extant program as models?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br>
              <a:rPr lang="en-US" dirty="0" smtClean="0"/>
            </a:br>
            <a:r>
              <a:rPr lang="en-US" dirty="0" smtClean="0"/>
              <a:t>Extant program as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 we use extant programs as models for those that we hope to build?</a:t>
            </a:r>
          </a:p>
          <a:p>
            <a:r>
              <a:rPr lang="en-US" sz="3600" dirty="0" err="1" smtClean="0"/>
              <a:t>Ja</a:t>
            </a:r>
            <a:endParaRPr lang="en-US" sz="3600" dirty="0" smtClean="0"/>
          </a:p>
          <a:p>
            <a:r>
              <a:rPr lang="en-US" sz="3600" dirty="0" err="1" smtClean="0"/>
              <a:t>Ingen</a:t>
            </a:r>
            <a:endParaRPr lang="en-US" sz="3600" dirty="0" smtClean="0"/>
          </a:p>
          <a:p>
            <a:r>
              <a:rPr lang="en-US" sz="3600" dirty="0" err="1"/>
              <a:t>K</a:t>
            </a:r>
            <a:r>
              <a:rPr lang="en-US" sz="3600" dirty="0" err="1" smtClean="0"/>
              <a:t>anske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0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br>
              <a:rPr lang="en-US" dirty="0" smtClean="0"/>
            </a:br>
            <a:r>
              <a:rPr lang="en-US" dirty="0" smtClean="0"/>
              <a:t>Extant program as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/>
              <a:t>Ingen</a:t>
            </a:r>
            <a:r>
              <a:rPr lang="en-US" sz="3600" dirty="0" smtClean="0"/>
              <a:t>: </a:t>
            </a:r>
          </a:p>
          <a:p>
            <a:r>
              <a:rPr lang="en-US" sz="3600" dirty="0">
                <a:solidFill>
                  <a:schemeClr val="tx1"/>
                </a:solidFill>
              </a:rPr>
              <a:t>NEW:  Both in terms of marketing to students and in terms of approach to </a:t>
            </a:r>
            <a:r>
              <a:rPr lang="en-US" sz="3600" dirty="0" smtClean="0">
                <a:solidFill>
                  <a:schemeClr val="tx1"/>
                </a:solidFill>
              </a:rPr>
              <a:t>teaching—hands on methods!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Must be distinct from Intro Neuroscience and distinct from Intro CS.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7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br>
              <a:rPr lang="en-US" dirty="0" smtClean="0"/>
            </a:br>
            <a:r>
              <a:rPr lang="en-US" dirty="0" smtClean="0"/>
              <a:t>Extant program as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err="1" smtClean="0"/>
              <a:t>Kanske</a:t>
            </a:r>
            <a:endParaRPr lang="en-US" sz="3600" dirty="0"/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tx1"/>
                </a:solidFill>
              </a:rPr>
              <a:t>lements </a:t>
            </a:r>
            <a:r>
              <a:rPr lang="en-US" sz="3200" dirty="0">
                <a:solidFill>
                  <a:schemeClr val="tx1"/>
                </a:solidFill>
              </a:rPr>
              <a:t>of existing curricula at our universities that could be used to populate existing programs. 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Cut-and-paste courses: Bring masters-level courses together from across disciplines (database design)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Workforce: Bring library science professions in to classes to teach data </a:t>
            </a:r>
            <a:r>
              <a:rPr lang="en-US" sz="3200" dirty="0" err="1" smtClean="0">
                <a:solidFill>
                  <a:schemeClr val="tx1"/>
                </a:solidFill>
              </a:rPr>
              <a:t>curation</a:t>
            </a:r>
            <a:r>
              <a:rPr lang="en-US" sz="3200" dirty="0" smtClean="0">
                <a:solidFill>
                  <a:schemeClr val="tx1"/>
                </a:solidFill>
              </a:rPr>
              <a:t>, preservation.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br>
              <a:rPr lang="en-US" dirty="0" smtClean="0"/>
            </a:br>
            <a:r>
              <a:rPr lang="en-US" dirty="0" smtClean="0"/>
              <a:t>Extant program as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Woods Hole model:  data acquisition, </a:t>
            </a:r>
            <a:r>
              <a:rPr lang="en-US" sz="2800" dirty="0" smtClean="0">
                <a:solidFill>
                  <a:schemeClr val="tx1"/>
                </a:solidFill>
              </a:rPr>
              <a:t>Quality Control, data sharing</a:t>
            </a:r>
            <a:r>
              <a:rPr lang="en-US" sz="2800" dirty="0">
                <a:solidFill>
                  <a:schemeClr val="tx1"/>
                </a:solidFill>
              </a:rPr>
              <a:t>, analysis workflow</a:t>
            </a:r>
          </a:p>
          <a:p>
            <a:r>
              <a:rPr lang="en-US" sz="2800" dirty="0">
                <a:solidFill>
                  <a:schemeClr val="tx1"/>
                </a:solidFill>
              </a:rPr>
              <a:t>Jamboree model: https://</a:t>
            </a:r>
            <a:r>
              <a:rPr lang="en-US" sz="2800" dirty="0" err="1">
                <a:solidFill>
                  <a:schemeClr val="tx1"/>
                </a:solidFill>
              </a:rPr>
              <a:t>sites.google.com</a:t>
            </a:r>
            <a:r>
              <a:rPr lang="en-US" sz="2800" dirty="0">
                <a:solidFill>
                  <a:schemeClr val="tx1"/>
                </a:solidFill>
              </a:rPr>
              <a:t>/site/</a:t>
            </a:r>
            <a:r>
              <a:rPr lang="en-US" sz="2800" dirty="0" err="1">
                <a:solidFill>
                  <a:schemeClr val="tx1"/>
                </a:solidFill>
              </a:rPr>
              <a:t>neuroinformaticsjamboree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Software Carpentry: http://software-</a:t>
            </a:r>
            <a:r>
              <a:rPr lang="en-US" sz="2800" dirty="0" err="1">
                <a:solidFill>
                  <a:schemeClr val="tx1"/>
                </a:solidFill>
              </a:rPr>
              <a:t>carpentry.org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Many other short courses (e.g. at </a:t>
            </a:r>
            <a:r>
              <a:rPr lang="en-US" sz="2800" dirty="0" err="1">
                <a:solidFill>
                  <a:schemeClr val="tx1"/>
                </a:solidFill>
              </a:rPr>
              <a:t>SfN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The cast—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stakeholder groups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"/>
                <a:cs typeface="Arial"/>
              </a:rPr>
              <a:t>M</a:t>
            </a:r>
            <a:r>
              <a:rPr lang="en-US" sz="3200" b="1" dirty="0" smtClean="0">
                <a:latin typeface="Arial"/>
                <a:cs typeface="Arial"/>
              </a:rPr>
              <a:t>anagers </a:t>
            </a:r>
            <a:r>
              <a:rPr lang="en-US" sz="3200" b="1" dirty="0">
                <a:latin typeface="Arial"/>
                <a:cs typeface="Arial"/>
              </a:rPr>
              <a:t>and purveyors of data resources</a:t>
            </a:r>
          </a:p>
          <a:p>
            <a:r>
              <a:rPr lang="en-US" sz="3200" b="1" dirty="0">
                <a:latin typeface="Arial"/>
                <a:cs typeface="Arial"/>
              </a:rPr>
              <a:t>I</a:t>
            </a:r>
            <a:r>
              <a:rPr lang="en-US" sz="3200" b="1" dirty="0" smtClean="0">
                <a:latin typeface="Arial"/>
                <a:cs typeface="Arial"/>
              </a:rPr>
              <a:t>ndividuals </a:t>
            </a:r>
            <a:r>
              <a:rPr lang="en-US" sz="3200" b="1" dirty="0">
                <a:latin typeface="Arial"/>
                <a:cs typeface="Arial"/>
              </a:rPr>
              <a:t>involved in bioinformatics training</a:t>
            </a:r>
          </a:p>
          <a:p>
            <a:r>
              <a:rPr lang="en-US" sz="3200" b="1" dirty="0">
                <a:latin typeface="Arial"/>
                <a:cs typeface="Arial"/>
              </a:rPr>
              <a:t>L</a:t>
            </a:r>
            <a:r>
              <a:rPr lang="en-US" sz="3200" b="1" dirty="0" smtClean="0">
                <a:latin typeface="Arial"/>
                <a:cs typeface="Arial"/>
              </a:rPr>
              <a:t>ibrary </a:t>
            </a:r>
            <a:r>
              <a:rPr lang="en-US" sz="3200" b="1" dirty="0">
                <a:latin typeface="Arial"/>
                <a:cs typeface="Arial"/>
              </a:rPr>
              <a:t>and information scientists</a:t>
            </a:r>
          </a:p>
          <a:p>
            <a:r>
              <a:rPr lang="en-US" sz="3200" b="1" dirty="0" smtClean="0">
                <a:latin typeface="Arial"/>
                <a:cs typeface="Arial"/>
              </a:rPr>
              <a:t>Computer </a:t>
            </a:r>
            <a:r>
              <a:rPr lang="en-US" sz="3200" b="1" dirty="0">
                <a:latin typeface="Arial"/>
                <a:cs typeface="Arial"/>
              </a:rPr>
              <a:t>scientists</a:t>
            </a:r>
          </a:p>
          <a:p>
            <a:r>
              <a:rPr lang="en-US" sz="3200" b="1" dirty="0" smtClean="0">
                <a:latin typeface="Arial"/>
                <a:cs typeface="Arial"/>
              </a:rPr>
              <a:t>Neuroscience </a:t>
            </a:r>
            <a:r>
              <a:rPr lang="en-US" sz="3200" b="1" dirty="0">
                <a:latin typeface="Arial"/>
                <a:cs typeface="Arial"/>
              </a:rPr>
              <a:t>educators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849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F short cou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1" y="0"/>
            <a:ext cx="8136710" cy="68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br>
              <a:rPr lang="en-US" dirty="0" smtClean="0"/>
            </a:br>
            <a:r>
              <a:rPr lang="en-US" dirty="0" smtClean="0"/>
              <a:t>Extant program as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64820"/>
            <a:ext cx="8042276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JA</a:t>
            </a:r>
          </a:p>
          <a:p>
            <a:r>
              <a:rPr lang="en-US" sz="4000" dirty="0" err="1" smtClean="0"/>
              <a:t>Neuroinformatics</a:t>
            </a:r>
            <a:r>
              <a:rPr lang="en-US" sz="4000" dirty="0" smtClean="0"/>
              <a:t> </a:t>
            </a:r>
            <a:r>
              <a:rPr lang="en-US" sz="4000" dirty="0"/>
              <a:t>training </a:t>
            </a:r>
            <a:r>
              <a:rPr lang="en-US" sz="4000" dirty="0" smtClean="0"/>
              <a:t>Doctoral </a:t>
            </a:r>
            <a:r>
              <a:rPr lang="en-US" sz="4000" dirty="0"/>
              <a:t>Training U of </a:t>
            </a:r>
            <a:r>
              <a:rPr lang="en-US" sz="4000" dirty="0" smtClean="0"/>
              <a:t>Edinburgh</a:t>
            </a:r>
          </a:p>
          <a:p>
            <a:r>
              <a:rPr lang="en-US" sz="4000" dirty="0" smtClean="0"/>
              <a:t> Check imperial college London, also Poland—check more broadly</a:t>
            </a:r>
            <a:endParaRPr lang="en-US" sz="4000" dirty="0"/>
          </a:p>
        </p:txBody>
      </p:sp>
      <p:pic>
        <p:nvPicPr>
          <p:cNvPr id="4" name="Picture 3" descr="Screen Shot 2015-02-07 at 11.4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31" y="5968121"/>
            <a:ext cx="363328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1) Defining the Problem</a:t>
            </a:r>
            <a:endParaRPr lang="en-US" sz="3600" dirty="0"/>
          </a:p>
          <a:p>
            <a:r>
              <a:rPr lang="en-US" sz="3600" dirty="0"/>
              <a:t>2) Where are we now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3</a:t>
            </a:r>
            <a:r>
              <a:rPr lang="en-US" sz="3600" dirty="0"/>
              <a:t>) What skill sets are necessary for such a person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4</a:t>
            </a:r>
            <a:r>
              <a:rPr lang="en-US" sz="3600" dirty="0"/>
              <a:t>) What curriculum</a:t>
            </a:r>
            <a:r>
              <a:rPr lang="en-US" sz="3600" dirty="0" smtClean="0"/>
              <a:t>?—How taught?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5) Extant program as models?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of Current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Consensus on list of </a:t>
            </a:r>
            <a:r>
              <a:rPr lang="en-US" sz="3600" dirty="0" smtClean="0">
                <a:solidFill>
                  <a:schemeClr val="tx1"/>
                </a:solidFill>
              </a:rPr>
              <a:t>skills.</a:t>
            </a:r>
            <a:endParaRPr lang="en-US" sz="36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New job opportunities – marketable quantitative skills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There </a:t>
            </a:r>
            <a:r>
              <a:rPr lang="en-US" sz="3600" dirty="0">
                <a:solidFill>
                  <a:schemeClr val="tx1"/>
                </a:solidFill>
              </a:rPr>
              <a:t>are some incentives to share data (funding </a:t>
            </a:r>
            <a:r>
              <a:rPr lang="en-US" sz="3600" dirty="0" smtClean="0">
                <a:solidFill>
                  <a:schemeClr val="tx1"/>
                </a:solidFill>
              </a:rPr>
              <a:t>and journal mandates)</a:t>
            </a:r>
            <a:endParaRPr lang="en-US" sz="36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Students, the general public, and funding agencies are interested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Tremendous cost to inaction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2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Action plan not well articulated</a:t>
            </a:r>
          </a:p>
          <a:p>
            <a:r>
              <a:rPr lang="en-US" sz="3000" dirty="0">
                <a:solidFill>
                  <a:srgbClr val="000000"/>
                </a:solidFill>
              </a:rPr>
              <a:t>Curator &amp; steward </a:t>
            </a:r>
            <a:r>
              <a:rPr lang="en-US" sz="3000" dirty="0" smtClean="0">
                <a:solidFill>
                  <a:srgbClr val="000000"/>
                </a:solidFill>
              </a:rPr>
              <a:t>jobs don’t yet exist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Potential Faculties may not have requisite skills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solidFill>
                  <a:srgbClr val="000000"/>
                </a:solidFill>
              </a:rPr>
              <a:t>Buy-in from </a:t>
            </a:r>
            <a:r>
              <a:rPr lang="en-US" sz="3000" dirty="0" smtClean="0">
                <a:solidFill>
                  <a:srgbClr val="000000"/>
                </a:solidFill>
              </a:rPr>
              <a:t>administrators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solidFill>
                  <a:srgbClr val="000000"/>
                </a:solidFill>
              </a:rPr>
              <a:t>How will resources be sustained beyond initial build / contribution</a:t>
            </a:r>
            <a:r>
              <a:rPr lang="en-US" sz="3000" dirty="0" smtClean="0">
                <a:solidFill>
                  <a:srgbClr val="000000"/>
                </a:solidFill>
              </a:rPr>
              <a:t>?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solidFill>
                  <a:srgbClr val="000000"/>
                </a:solidFill>
              </a:rPr>
              <a:t>What buy-in from societies</a:t>
            </a:r>
            <a:r>
              <a:rPr lang="en-US" sz="3000" dirty="0" smtClean="0">
                <a:solidFill>
                  <a:srgbClr val="000000"/>
                </a:solidFill>
              </a:rPr>
              <a:t>?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Evaluation of programs—how to do it?</a:t>
            </a:r>
            <a:endParaRPr lang="en-US" sz="3000" dirty="0">
              <a:solidFill>
                <a:srgbClr val="000000"/>
              </a:solidFill>
            </a:endParaRP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sz="2800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sz="2800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3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br>
              <a:rPr lang="en-US" dirty="0" smtClean="0"/>
            </a:br>
            <a:r>
              <a:rPr lang="en-US" dirty="0" smtClean="0"/>
              <a:t>Short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06133"/>
            <a:ext cx="8042276" cy="43434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iNeuro</a:t>
            </a:r>
            <a:r>
              <a:rPr lang="en-US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Workshop itself helped propagate </a:t>
            </a:r>
            <a:r>
              <a:rPr lang="en-US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ideas—participants more aware of training programs</a:t>
            </a:r>
            <a:endParaRPr lang="en-US" b="1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Proposed symposium at </a:t>
            </a:r>
            <a:r>
              <a:rPr lang="en-US" b="1" dirty="0" err="1" smtClean="0">
                <a:solidFill>
                  <a:schemeClr val="tx1"/>
                </a:solidFill>
              </a:rPr>
              <a:t>SfN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White Paper in progress—will go to CNDP, NSF, OSTP, </a:t>
            </a:r>
            <a:r>
              <a:rPr lang="en-US" b="1" dirty="0" err="1" smtClean="0">
                <a:solidFill>
                  <a:schemeClr val="tx1"/>
                </a:solidFill>
              </a:rPr>
              <a:t>iNeuro</a:t>
            </a:r>
            <a:r>
              <a:rPr lang="en-US" b="1" dirty="0" smtClean="0">
                <a:solidFill>
                  <a:schemeClr val="tx1"/>
                </a:solidFill>
              </a:rPr>
              <a:t> participants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Anybody else who wants it or may be interested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497471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br>
              <a:rPr lang="en-US" dirty="0" smtClean="0"/>
            </a:br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Workshops—INCF Model, </a:t>
            </a:r>
            <a:r>
              <a:rPr lang="en-US" b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SfN</a:t>
            </a:r>
            <a:r>
              <a:rPr lang="en-US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Shortcourses</a:t>
            </a:r>
            <a:endParaRPr lang="en-US" b="1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Summer Courses—more in-depth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Plan—long term</a:t>
            </a:r>
            <a:br>
              <a:rPr lang="en-US" dirty="0" smtClean="0"/>
            </a:br>
            <a:r>
              <a:rPr lang="en-US" dirty="0" smtClean="0"/>
              <a:t>INCF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6200" dirty="0" smtClean="0"/>
              <a:t>Field of Dreams: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sz="6200" dirty="0"/>
              <a:t>Build it and they will </a:t>
            </a:r>
            <a:r>
              <a:rPr lang="en-US" sz="6200" dirty="0" smtClean="0"/>
              <a:t>come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sz="6200" dirty="0" err="1" smtClean="0"/>
              <a:t>SfN</a:t>
            </a:r>
            <a:r>
              <a:rPr lang="en-US" sz="6200" dirty="0" smtClean="0"/>
              <a:t> short course—could be cost neutral—symposium first?</a:t>
            </a:r>
          </a:p>
          <a:p>
            <a:r>
              <a:rPr lang="en-US" sz="6200" dirty="0" smtClean="0"/>
              <a:t>More in-depth? Longer? Instead of a short course—a long course?</a:t>
            </a:r>
          </a:p>
          <a:p>
            <a:pPr lvl="1"/>
            <a:r>
              <a:rPr lang="en-US" sz="6200" dirty="0" err="1" smtClean="0"/>
              <a:t>Moocs</a:t>
            </a:r>
            <a:r>
              <a:rPr lang="en-US" sz="6200" dirty="0" smtClean="0"/>
              <a:t>?</a:t>
            </a:r>
          </a:p>
          <a:p>
            <a:pPr marL="349250" lvl="1" indent="0">
              <a:buNone/>
            </a:pPr>
            <a:endParaRPr lang="en-US" sz="6200" dirty="0" smtClean="0"/>
          </a:p>
          <a:p>
            <a:endParaRPr lang="en-US" sz="38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Plan--</a:t>
            </a:r>
            <a:br>
              <a:rPr lang="en-US" dirty="0" smtClean="0"/>
            </a:br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6200" dirty="0"/>
              <a:t>Role of funding agencies?</a:t>
            </a:r>
          </a:p>
          <a:p>
            <a:pPr lvl="1"/>
            <a:r>
              <a:rPr lang="en-US" sz="6200" dirty="0"/>
              <a:t>May help establish but there needs to be a sustainability plan on part of institution</a:t>
            </a:r>
          </a:p>
          <a:p>
            <a:pPr lvl="2"/>
            <a:r>
              <a:rPr lang="en-US" sz="6200" dirty="0"/>
              <a:t>Can’t depend on indefinite </a:t>
            </a:r>
          </a:p>
          <a:p>
            <a:pPr marL="685800" lvl="2" indent="0">
              <a:buNone/>
            </a:pPr>
            <a:r>
              <a:rPr lang="en-US" sz="6200" dirty="0"/>
              <a:t>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07 at 2.0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" y="39909"/>
            <a:ext cx="5004812" cy="1737360"/>
          </a:xfrm>
          <a:prstGeom prst="rect">
            <a:avLst/>
          </a:prstGeom>
        </p:spPr>
      </p:pic>
      <p:pic>
        <p:nvPicPr>
          <p:cNvPr id="8" name="Picture 7" descr="Screen Shot 2015-02-07 at 2.0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43" y="541059"/>
            <a:ext cx="6094768" cy="685800"/>
          </a:xfrm>
          <a:prstGeom prst="rect">
            <a:avLst/>
          </a:prstGeom>
        </p:spPr>
      </p:pic>
      <p:pic>
        <p:nvPicPr>
          <p:cNvPr id="9" name="Picture 8" descr="Screen Shot 2015-02-07 at 2.0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36" y="1721023"/>
            <a:ext cx="6985000" cy="1333500"/>
          </a:xfrm>
          <a:prstGeom prst="rect">
            <a:avLst/>
          </a:prstGeom>
        </p:spPr>
      </p:pic>
      <p:pic>
        <p:nvPicPr>
          <p:cNvPr id="10" name="Picture 9" descr="Screen Shot 2015-02-07 at 2.07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8" y="3115215"/>
            <a:ext cx="6997700" cy="1562100"/>
          </a:xfrm>
          <a:prstGeom prst="rect">
            <a:avLst/>
          </a:prstGeom>
        </p:spPr>
      </p:pic>
      <p:pic>
        <p:nvPicPr>
          <p:cNvPr id="12" name="Picture 11" descr="Screen Shot 2015-02-07 at 2.07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2" y="4710496"/>
            <a:ext cx="7010400" cy="1181100"/>
          </a:xfrm>
          <a:prstGeom prst="rect">
            <a:avLst/>
          </a:prstGeom>
        </p:spPr>
      </p:pic>
      <p:pic>
        <p:nvPicPr>
          <p:cNvPr id="11" name="Picture 10" descr="Screen Shot 2015-02-07 at 2.06.4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69" y="5962678"/>
            <a:ext cx="5802921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9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1) Defining the Problem</a:t>
            </a:r>
            <a:endParaRPr lang="en-US" sz="3600" dirty="0"/>
          </a:p>
          <a:p>
            <a:r>
              <a:rPr lang="en-US" sz="3600" dirty="0"/>
              <a:t>2) Where are we now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3</a:t>
            </a:r>
            <a:r>
              <a:rPr lang="en-US" sz="3600" dirty="0"/>
              <a:t>) What skill sets are necessary for such a person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4</a:t>
            </a:r>
            <a:r>
              <a:rPr lang="en-US" sz="3600" dirty="0"/>
              <a:t>) What curriculum</a:t>
            </a:r>
            <a:r>
              <a:rPr lang="en-US" sz="3600" dirty="0" smtClean="0"/>
              <a:t>?—How taught?</a:t>
            </a:r>
          </a:p>
          <a:p>
            <a:r>
              <a:rPr lang="en-US" sz="3600" dirty="0"/>
              <a:t>5) Extant program as models?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8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iNeuro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1) Defining the Problem</a:t>
            </a: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2) Where are we now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3</a:t>
            </a:r>
            <a:r>
              <a:rPr lang="en-US" sz="3600" dirty="0">
                <a:solidFill>
                  <a:srgbClr val="000000"/>
                </a:solidFill>
              </a:rPr>
              <a:t>) What skill sets are necessary for such a person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4</a:t>
            </a:r>
            <a:r>
              <a:rPr lang="en-US" sz="3600" dirty="0">
                <a:solidFill>
                  <a:srgbClr val="000000"/>
                </a:solidFill>
              </a:rPr>
              <a:t>) What curriculum</a:t>
            </a:r>
            <a:r>
              <a:rPr lang="en-US" sz="3600" dirty="0" smtClean="0">
                <a:solidFill>
                  <a:srgbClr val="000000"/>
                </a:solidFill>
              </a:rPr>
              <a:t>?—How taught?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5) Extant program as models?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1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 1</a:t>
            </a:r>
            <a:br>
              <a:rPr lang="en-US" sz="4000" dirty="0" smtClean="0"/>
            </a:br>
            <a:r>
              <a:rPr lang="en-US" sz="4000" dirty="0" smtClean="0"/>
              <a:t>Defining </a:t>
            </a:r>
            <a:r>
              <a:rPr lang="en-US" sz="4000" dirty="0"/>
              <a:t>the </a:t>
            </a:r>
            <a:r>
              <a:rPr lang="en-US" sz="4000" dirty="0" smtClean="0"/>
              <a:t>Problem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19469" y="2278219"/>
            <a:ext cx="45900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Could this person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erform their duties</a:t>
            </a:r>
          </a:p>
          <a:p>
            <a:r>
              <a:rPr lang="en-US" sz="3600" dirty="0"/>
              <a:t>i</a:t>
            </a:r>
            <a:r>
              <a:rPr lang="en-US" sz="3600" dirty="0" smtClean="0"/>
              <a:t>n ignorance</a:t>
            </a:r>
          </a:p>
          <a:p>
            <a:r>
              <a:rPr lang="en-US" sz="3600" dirty="0"/>
              <a:t>o</a:t>
            </a:r>
            <a:r>
              <a:rPr lang="en-US" sz="3600" dirty="0" smtClean="0"/>
              <a:t>f the actual</a:t>
            </a:r>
          </a:p>
          <a:p>
            <a:r>
              <a:rPr lang="en-US" sz="3600" dirty="0"/>
              <a:t>c</a:t>
            </a:r>
            <a:r>
              <a:rPr lang="en-US" sz="3600" dirty="0" smtClean="0"/>
              <a:t>ontent?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80706" y="6439025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http://</a:t>
            </a:r>
            <a:r>
              <a:rPr lang="en-US" dirty="0" err="1">
                <a:solidFill>
                  <a:srgbClr val="BFBFBF"/>
                </a:solidFill>
              </a:rPr>
              <a:t>www.nickscrusade.org</a:t>
            </a:r>
            <a:r>
              <a:rPr lang="en-US" dirty="0">
                <a:solidFill>
                  <a:srgbClr val="BFBFBF"/>
                </a:solidFill>
              </a:rPr>
              <a:t>/the-griffin-was-based-on-a-real-creature/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  <p:pic>
        <p:nvPicPr>
          <p:cNvPr id="8" name="Picture 7" descr="Screen Shot 2015-01-30 at 4.58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66" y="2070100"/>
            <a:ext cx="4394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 # 1</a:t>
            </a:r>
            <a:br>
              <a:rPr lang="en-US" sz="4000" dirty="0"/>
            </a:br>
            <a:r>
              <a:rPr lang="en-US" sz="4000" dirty="0"/>
              <a:t>Defining the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9469" y="2278218"/>
            <a:ext cx="4072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Ingen</a:t>
            </a:r>
            <a:r>
              <a:rPr lang="en-US" sz="9600" dirty="0"/>
              <a:t>!</a:t>
            </a:r>
            <a:endParaRPr lang="en-US" sz="9600" dirty="0" smtClean="0"/>
          </a:p>
          <a:p>
            <a:r>
              <a:rPr lang="en-US" sz="3600" dirty="0" smtClean="0"/>
              <a:t>Neuroscience</a:t>
            </a:r>
          </a:p>
          <a:p>
            <a:r>
              <a:rPr lang="en-US" sz="3600" dirty="0"/>
              <a:t>k</a:t>
            </a:r>
            <a:r>
              <a:rPr lang="en-US" sz="3600" dirty="0" smtClean="0"/>
              <a:t>nowledge</a:t>
            </a:r>
          </a:p>
          <a:p>
            <a:r>
              <a:rPr lang="en-US" sz="3600" dirty="0"/>
              <a:t>u</a:t>
            </a:r>
            <a:r>
              <a:rPr lang="en-US" sz="3600" dirty="0" smtClean="0"/>
              <a:t>niformly </a:t>
            </a:r>
          </a:p>
          <a:p>
            <a:r>
              <a:rPr lang="en-US" sz="3600" dirty="0" smtClean="0"/>
              <a:t>endorsed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01" y="5520988"/>
            <a:ext cx="1842655" cy="1371600"/>
          </a:xfrm>
          <a:prstGeom prst="rect">
            <a:avLst/>
          </a:prstGeom>
        </p:spPr>
      </p:pic>
      <p:pic>
        <p:nvPicPr>
          <p:cNvPr id="8" name="Picture 7" descr="Screen Shot 2015-01-30 at 4.58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" y="2070100"/>
            <a:ext cx="4394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Problem—educational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Firm grounding in the discipline </a:t>
            </a:r>
            <a:r>
              <a:rPr lang="en-US" sz="3200" dirty="0" smtClean="0"/>
              <a:t>is </a:t>
            </a:r>
            <a:r>
              <a:rPr lang="en-US" sz="3200" dirty="0"/>
              <a:t>necessary—need to </a:t>
            </a:r>
            <a:r>
              <a:rPr lang="en-US" sz="3200" dirty="0" smtClean="0"/>
              <a:t>understand </a:t>
            </a:r>
            <a:r>
              <a:rPr lang="en-US" sz="3200" dirty="0"/>
              <a:t>the </a:t>
            </a:r>
            <a:r>
              <a:rPr lang="en-US" sz="3200" dirty="0" smtClean="0"/>
              <a:t>experiments </a:t>
            </a:r>
            <a:r>
              <a:rPr lang="en-US" sz="3200" dirty="0"/>
              <a:t>to curate the </a:t>
            </a:r>
            <a:r>
              <a:rPr lang="en-US" sz="3200" dirty="0" smtClean="0"/>
              <a:t>data</a:t>
            </a:r>
            <a:endParaRPr lang="en-US" sz="3200" dirty="0"/>
          </a:p>
          <a:p>
            <a:r>
              <a:rPr lang="en-US" sz="3200" dirty="0" smtClean="0"/>
              <a:t>Trainees need to understand scales </a:t>
            </a:r>
            <a:r>
              <a:rPr lang="en-US" sz="3200" dirty="0"/>
              <a:t>and issues within scales are </a:t>
            </a:r>
            <a:r>
              <a:rPr lang="en-US" sz="3200" dirty="0" smtClean="0"/>
              <a:t>issues</a:t>
            </a:r>
            <a:endParaRPr lang="en-US" sz="3200" dirty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TRANS</a:t>
            </a:r>
            <a:r>
              <a:rPr lang="en-US" sz="3200" dirty="0" err="1" smtClean="0"/>
              <a:t>disciplinary</a:t>
            </a:r>
            <a:r>
              <a:rPr lang="en-US" sz="3200" dirty="0" smtClean="0"/>
              <a:t> training. </a:t>
            </a:r>
            <a:r>
              <a:rPr lang="en-US" sz="3200" dirty="0"/>
              <a:t>Training needs to include data sharing and </a:t>
            </a:r>
            <a:r>
              <a:rPr lang="en-US" sz="3200" dirty="0" err="1"/>
              <a:t>curation</a:t>
            </a:r>
            <a:r>
              <a:rPr lang="en-US" sz="3200" dirty="0"/>
              <a:t> as a part of training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201" y="5520988"/>
            <a:ext cx="184265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6987</TotalTime>
  <Words>2137</Words>
  <Application>Microsoft Macintosh PowerPoint</Application>
  <PresentationFormat>On-screen Show (4:3)</PresentationFormat>
  <Paragraphs>323</Paragraphs>
  <Slides>60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Breeze</vt:lpstr>
      <vt:lpstr>PowerPoint Presentation</vt:lpstr>
      <vt:lpstr>PowerPoint Presentation</vt:lpstr>
      <vt:lpstr>PowerPoint Presentation</vt:lpstr>
      <vt:lpstr>PowerPoint Presentation</vt:lpstr>
      <vt:lpstr>The cast— stakeholder groups</vt:lpstr>
      <vt:lpstr>iNeuro Questions</vt:lpstr>
      <vt:lpstr>Question # 1 Defining the Problem</vt:lpstr>
      <vt:lpstr>Question # 1 Defining the Problem</vt:lpstr>
      <vt:lpstr>Defining the Problem—educational aspects</vt:lpstr>
      <vt:lpstr>Defining the Problem—educational aspects</vt:lpstr>
      <vt:lpstr>Defining the problem: We need people who…</vt:lpstr>
      <vt:lpstr>iNeuro Questions</vt:lpstr>
      <vt:lpstr>iNeuro Questions</vt:lpstr>
      <vt:lpstr>Question #2 Where are we now?</vt:lpstr>
      <vt:lpstr>Question #2 Where are we now?</vt:lpstr>
      <vt:lpstr>Question #2 Where are we now?</vt:lpstr>
      <vt:lpstr>Question #2 Where are we now?</vt:lpstr>
      <vt:lpstr>iNeuro Questions</vt:lpstr>
      <vt:lpstr>Where are we now? --summary</vt:lpstr>
      <vt:lpstr>iNeuro Questions</vt:lpstr>
      <vt:lpstr>Question # 3 What skill sets are necessary for such a person?</vt:lpstr>
      <vt:lpstr>Maybe we are talking about more than one beast???</vt:lpstr>
      <vt:lpstr>Another view—2 “beasts”</vt:lpstr>
      <vt:lpstr>Maybe we are talking about three different types that we have never seen?</vt:lpstr>
      <vt:lpstr>Possibly this type of person should be three different people?</vt:lpstr>
      <vt:lpstr>Data Steward</vt:lpstr>
      <vt:lpstr>Opportunities: An interesting idea</vt:lpstr>
      <vt:lpstr>iNeuro Questions</vt:lpstr>
      <vt:lpstr> Question #3  Skills needed</vt:lpstr>
      <vt:lpstr>Question #3  Skills needed</vt:lpstr>
      <vt:lpstr>Question #3  Skills needed</vt:lpstr>
      <vt:lpstr>Question #3  Skills needed</vt:lpstr>
      <vt:lpstr>Question #3  Skills needed</vt:lpstr>
      <vt:lpstr>iNeuro Questions</vt:lpstr>
      <vt:lpstr>Question #3  Skills needed</vt:lpstr>
      <vt:lpstr>iNeuro Questions</vt:lpstr>
      <vt:lpstr>Question #4 What curriculum?</vt:lpstr>
      <vt:lpstr>Question #4 Composite Suggested Undergrad curriculum </vt:lpstr>
      <vt:lpstr>Question #4 One Suggested Master’s curriculum </vt:lpstr>
      <vt:lpstr>Question #4  Another suggested Grad curriculum </vt:lpstr>
      <vt:lpstr>PowerPoint Presentation</vt:lpstr>
      <vt:lpstr>PowerPoint Presentation</vt:lpstr>
      <vt:lpstr>iNeuro Questions</vt:lpstr>
      <vt:lpstr>Question #4  Curriculum--summary</vt:lpstr>
      <vt:lpstr>iNeuro Questions</vt:lpstr>
      <vt:lpstr>Question #5 Extant program as models?</vt:lpstr>
      <vt:lpstr>Question #5 Extant program as models?</vt:lpstr>
      <vt:lpstr>Question #5 Extant program as models?</vt:lpstr>
      <vt:lpstr>Question #5 Extant program as models?</vt:lpstr>
      <vt:lpstr>PowerPoint Presentation</vt:lpstr>
      <vt:lpstr>Question #5 Extant program as models?</vt:lpstr>
      <vt:lpstr>iNeuro Questions</vt:lpstr>
      <vt:lpstr>Strengths of Current Position</vt:lpstr>
      <vt:lpstr>Barriers to Implementation</vt:lpstr>
      <vt:lpstr>Action Plan Short term</vt:lpstr>
      <vt:lpstr>Action Plan Intermediate</vt:lpstr>
      <vt:lpstr>Action Plan—long term INCF </vt:lpstr>
      <vt:lpstr>Action Plan-- Long term</vt:lpstr>
      <vt:lpstr>PowerPoint Presentation</vt:lpstr>
      <vt:lpstr>iNeuro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Grisham</dc:creator>
  <cp:lastModifiedBy>Student</cp:lastModifiedBy>
  <cp:revision>173</cp:revision>
  <dcterms:created xsi:type="dcterms:W3CDTF">2015-01-30T18:10:14Z</dcterms:created>
  <dcterms:modified xsi:type="dcterms:W3CDTF">2015-04-22T16:54:05Z</dcterms:modified>
</cp:coreProperties>
</file>